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33_133B4183.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258" r:id="rId3"/>
    <p:sldId id="263" r:id="rId4"/>
    <p:sldId id="257" r:id="rId5"/>
    <p:sldId id="314" r:id="rId6"/>
    <p:sldId id="262" r:id="rId7"/>
    <p:sldId id="297" r:id="rId8"/>
    <p:sldId id="317" r:id="rId9"/>
    <p:sldId id="315" r:id="rId10"/>
    <p:sldId id="272" r:id="rId11"/>
    <p:sldId id="273" r:id="rId12"/>
    <p:sldId id="336" r:id="rId13"/>
    <p:sldId id="337" r:id="rId14"/>
    <p:sldId id="293" r:id="rId15"/>
    <p:sldId id="318" r:id="rId16"/>
    <p:sldId id="274" r:id="rId17"/>
    <p:sldId id="277" r:id="rId18"/>
    <p:sldId id="319" r:id="rId19"/>
    <p:sldId id="320" r:id="rId20"/>
    <p:sldId id="309" r:id="rId21"/>
    <p:sldId id="280" r:id="rId22"/>
    <p:sldId id="281" r:id="rId23"/>
    <p:sldId id="321" r:id="rId24"/>
    <p:sldId id="303" r:id="rId25"/>
    <p:sldId id="294" r:id="rId26"/>
    <p:sldId id="322" r:id="rId27"/>
    <p:sldId id="295" r:id="rId28"/>
    <p:sldId id="306" r:id="rId29"/>
    <p:sldId id="307" r:id="rId30"/>
    <p:sldId id="282" r:id="rId31"/>
    <p:sldId id="283" r:id="rId32"/>
    <p:sldId id="323" r:id="rId33"/>
    <p:sldId id="324" r:id="rId34"/>
    <p:sldId id="299" r:id="rId35"/>
    <p:sldId id="284" r:id="rId36"/>
    <p:sldId id="285" r:id="rId37"/>
    <p:sldId id="326" r:id="rId38"/>
    <p:sldId id="301" r:id="rId39"/>
    <p:sldId id="286" r:id="rId40"/>
    <p:sldId id="287" r:id="rId41"/>
    <p:sldId id="327" r:id="rId42"/>
    <p:sldId id="288" r:id="rId43"/>
    <p:sldId id="328" r:id="rId44"/>
    <p:sldId id="289" r:id="rId45"/>
    <p:sldId id="300" r:id="rId46"/>
    <p:sldId id="329" r:id="rId47"/>
    <p:sldId id="330" r:id="rId48"/>
    <p:sldId id="305" r:id="rId49"/>
    <p:sldId id="331" r:id="rId50"/>
    <p:sldId id="310" r:id="rId51"/>
    <p:sldId id="311" r:id="rId52"/>
    <p:sldId id="332" r:id="rId53"/>
    <p:sldId id="333" r:id="rId54"/>
    <p:sldId id="313" r:id="rId55"/>
    <p:sldId id="334" r:id="rId56"/>
    <p:sldId id="261" r:id="rId5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B521CE-8FD3-E52D-1F74-FF05F9675F1C}" name="Bert van der Plas" initials="BvdP" userId="S::bertvanderplas@ejfpbv.onmicrosoft.com::e8f15875-cc0e-4395-a4ce-83f35ea24c27" providerId="AD"/>
  <p188:author id="{6A6B97EE-939F-D610-B4E9-E152CD15267E}" name="Bert van der Plas" initials="" userId="S::BertvanderPlas@EJFPBV.onmicrosoft.com::e8f15875-cc0e-4395-a4ce-83f35ea24c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rt Van der Plas" initials="BVdP" lastIdx="9" clrIdx="0">
    <p:extLst>
      <p:ext uri="{19B8F6BF-5375-455C-9EA6-DF929625EA0E}">
        <p15:presenceInfo xmlns:p15="http://schemas.microsoft.com/office/powerpoint/2012/main" userId="Bert Van der Pl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3E"/>
    <a:srgbClr val="008752"/>
    <a:srgbClr val="488455"/>
    <a:srgbClr val="008640"/>
    <a:srgbClr val="4A4A49"/>
    <a:srgbClr val="9C6F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41F741-D553-4E6C-B917-D9459058B10C}" v="2" dt="2024-04-15T09:09:35.3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9" autoAdjust="0"/>
    <p:restoredTop sz="68006" autoAdjust="0"/>
  </p:normalViewPr>
  <p:slideViewPr>
    <p:cSldViewPr>
      <p:cViewPr varScale="1">
        <p:scale>
          <a:sx n="152" d="100"/>
          <a:sy n="152" d="100"/>
        </p:scale>
        <p:origin x="5520"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modernComment_133_133B4183.xml><?xml version="1.0" encoding="utf-8"?>
<p188:cmLst xmlns:a="http://schemas.openxmlformats.org/drawingml/2006/main" xmlns:r="http://schemas.openxmlformats.org/officeDocument/2006/relationships" xmlns:p188="http://schemas.microsoft.com/office/powerpoint/2018/8/main">
  <p188:cm id="{EAA62B1F-F3E9-AB46-A73D-B4A68794656A}" authorId="{6A6B97EE-939F-D610-B4E9-E152CD15267E}" created="2023-04-13T10:58:10.491">
    <pc:sldMkLst xmlns:pc="http://schemas.microsoft.com/office/powerpoint/2013/main/command">
      <pc:docMk/>
      <pc:sldMk cId="4057758292" sldId="302"/>
    </pc:sldMkLst>
    <p188:txBody>
      <a:bodyPr/>
      <a:lstStyle/>
      <a:p>
        <a:r>
          <a:rPr lang="nl-NL"/>
          <a:t>Updaten aan de hand van nieuwe versie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46CF3D-43F6-4FA1-AB32-176FC8D140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55C55AAF-DE93-4300-AD28-659A87347D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FB7DF3-087D-4E71-B9A7-8784D613D4A6}" type="datetimeFigureOut">
              <a:rPr lang="nl-NL" smtClean="0"/>
              <a:t>03-06-2024</a:t>
            </a:fld>
            <a:endParaRPr lang="nl-NL"/>
          </a:p>
        </p:txBody>
      </p:sp>
      <p:sp>
        <p:nvSpPr>
          <p:cNvPr id="4" name="Footer Placeholder 3">
            <a:extLst>
              <a:ext uri="{FF2B5EF4-FFF2-40B4-BE49-F238E27FC236}">
                <a16:creationId xmlns:a16="http://schemas.microsoft.com/office/drawing/2014/main" id="{8C7218E5-6CC0-4090-997A-35CDDFE50C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DB808A9E-F8C7-460A-A11F-8175804194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2C9E92-CE0E-44B1-A894-37CA1CFC0DE6}" type="slidenum">
              <a:rPr lang="nl-NL" smtClean="0"/>
              <a:t>‹nr.›</a:t>
            </a:fld>
            <a:endParaRPr lang="nl-NL"/>
          </a:p>
        </p:txBody>
      </p:sp>
    </p:spTree>
    <p:extLst>
      <p:ext uri="{BB962C8B-B14F-4D97-AF65-F5344CB8AC3E}">
        <p14:creationId xmlns:p14="http://schemas.microsoft.com/office/powerpoint/2010/main" val="4103765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1E6F5-B760-4FE4-AD46-83E14BFB34D1}" type="datetimeFigureOut">
              <a:rPr lang="nl-NL" smtClean="0"/>
              <a:t>03-06-2024</a:t>
            </a:fld>
            <a:endParaRPr lang="nl-N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438F7-83E9-4E44-AAAD-898DD381EE30}" type="slidenum">
              <a:rPr lang="nl-NL" smtClean="0"/>
              <a:t>‹nr.›</a:t>
            </a:fld>
            <a:endParaRPr lang="nl-NL"/>
          </a:p>
        </p:txBody>
      </p:sp>
    </p:spTree>
    <p:extLst>
      <p:ext uri="{BB962C8B-B14F-4D97-AF65-F5344CB8AC3E}">
        <p14:creationId xmlns:p14="http://schemas.microsoft.com/office/powerpoint/2010/main" val="4195903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A4438F7-83E9-4E44-AAAD-898DD381EE30}" type="slidenum">
              <a:rPr lang="nl-NL" smtClean="0"/>
              <a:t>1</a:t>
            </a:fld>
            <a:endParaRPr lang="nl-NL"/>
          </a:p>
        </p:txBody>
      </p:sp>
    </p:spTree>
    <p:extLst>
      <p:ext uri="{BB962C8B-B14F-4D97-AF65-F5344CB8AC3E}">
        <p14:creationId xmlns:p14="http://schemas.microsoft.com/office/powerpoint/2010/main" val="2593681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A4438F7-83E9-4E44-AAAD-898DD381EE30}" type="slidenum">
              <a:rPr lang="nl-NL" smtClean="0"/>
              <a:t>14</a:t>
            </a:fld>
            <a:endParaRPr lang="nl-NL"/>
          </a:p>
        </p:txBody>
      </p:sp>
    </p:spTree>
    <p:extLst>
      <p:ext uri="{BB962C8B-B14F-4D97-AF65-F5344CB8AC3E}">
        <p14:creationId xmlns:p14="http://schemas.microsoft.com/office/powerpoint/2010/main" val="2325256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A4438F7-83E9-4E44-AAAD-898DD381EE30}" type="slidenum">
              <a:rPr lang="nl-NL" smtClean="0"/>
              <a:t>15</a:t>
            </a:fld>
            <a:endParaRPr lang="nl-NL"/>
          </a:p>
        </p:txBody>
      </p:sp>
    </p:spTree>
    <p:extLst>
      <p:ext uri="{BB962C8B-B14F-4D97-AF65-F5344CB8AC3E}">
        <p14:creationId xmlns:p14="http://schemas.microsoft.com/office/powerpoint/2010/main" val="3974458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A4438F7-83E9-4E44-AAAD-898DD381EE30}" type="slidenum">
              <a:rPr lang="nl-NL" smtClean="0"/>
              <a:t>16</a:t>
            </a:fld>
            <a:endParaRPr lang="nl-NL"/>
          </a:p>
        </p:txBody>
      </p:sp>
    </p:spTree>
    <p:extLst>
      <p:ext uri="{BB962C8B-B14F-4D97-AF65-F5344CB8AC3E}">
        <p14:creationId xmlns:p14="http://schemas.microsoft.com/office/powerpoint/2010/main" val="3931520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A4438F7-83E9-4E44-AAAD-898DD381EE30}" type="slidenum">
              <a:rPr lang="nl-NL" smtClean="0"/>
              <a:t>17</a:t>
            </a:fld>
            <a:endParaRPr lang="nl-NL"/>
          </a:p>
        </p:txBody>
      </p:sp>
    </p:spTree>
    <p:extLst>
      <p:ext uri="{BB962C8B-B14F-4D97-AF65-F5344CB8AC3E}">
        <p14:creationId xmlns:p14="http://schemas.microsoft.com/office/powerpoint/2010/main" val="2706557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A4438F7-83E9-4E44-AAAD-898DD381EE30}" type="slidenum">
              <a:rPr lang="nl-NL" smtClean="0"/>
              <a:t>18</a:t>
            </a:fld>
            <a:endParaRPr lang="nl-NL"/>
          </a:p>
        </p:txBody>
      </p:sp>
    </p:spTree>
    <p:extLst>
      <p:ext uri="{BB962C8B-B14F-4D97-AF65-F5344CB8AC3E}">
        <p14:creationId xmlns:p14="http://schemas.microsoft.com/office/powerpoint/2010/main" val="3321500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A4438F7-83E9-4E44-AAAD-898DD381EE30}" type="slidenum">
              <a:rPr lang="nl-NL" smtClean="0"/>
              <a:t>19</a:t>
            </a:fld>
            <a:endParaRPr lang="nl-NL"/>
          </a:p>
        </p:txBody>
      </p:sp>
    </p:spTree>
    <p:extLst>
      <p:ext uri="{BB962C8B-B14F-4D97-AF65-F5344CB8AC3E}">
        <p14:creationId xmlns:p14="http://schemas.microsoft.com/office/powerpoint/2010/main" val="3528840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A4438F7-83E9-4E44-AAAD-898DD381EE30}" type="slidenum">
              <a:rPr lang="nl-NL" smtClean="0"/>
              <a:t>20</a:t>
            </a:fld>
            <a:endParaRPr lang="nl-NL"/>
          </a:p>
        </p:txBody>
      </p:sp>
    </p:spTree>
    <p:extLst>
      <p:ext uri="{BB962C8B-B14F-4D97-AF65-F5344CB8AC3E}">
        <p14:creationId xmlns:p14="http://schemas.microsoft.com/office/powerpoint/2010/main" val="453075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N.n.t.b</a:t>
            </a:r>
            <a:r>
              <a:rPr lang="nl-NL" dirty="0"/>
              <a:t>.</a:t>
            </a:r>
          </a:p>
        </p:txBody>
      </p:sp>
      <p:sp>
        <p:nvSpPr>
          <p:cNvPr id="4" name="Slide Number Placeholder 3"/>
          <p:cNvSpPr>
            <a:spLocks noGrp="1"/>
          </p:cNvSpPr>
          <p:nvPr>
            <p:ph type="sldNum" sz="quarter" idx="5"/>
          </p:nvPr>
        </p:nvSpPr>
        <p:spPr/>
        <p:txBody>
          <a:bodyPr/>
          <a:lstStyle/>
          <a:p>
            <a:fld id="{6A4438F7-83E9-4E44-AAAD-898DD381EE30}" type="slidenum">
              <a:rPr lang="nl-NL" smtClean="0"/>
              <a:t>22</a:t>
            </a:fld>
            <a:endParaRPr lang="nl-NL"/>
          </a:p>
        </p:txBody>
      </p:sp>
    </p:spTree>
    <p:extLst>
      <p:ext uri="{BB962C8B-B14F-4D97-AF65-F5344CB8AC3E}">
        <p14:creationId xmlns:p14="http://schemas.microsoft.com/office/powerpoint/2010/main" val="4071863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N.n.t.b</a:t>
            </a:r>
            <a:r>
              <a:rPr lang="nl-NL" dirty="0"/>
              <a:t>.</a:t>
            </a:r>
          </a:p>
        </p:txBody>
      </p:sp>
      <p:sp>
        <p:nvSpPr>
          <p:cNvPr id="4" name="Slide Number Placeholder 3"/>
          <p:cNvSpPr>
            <a:spLocks noGrp="1"/>
          </p:cNvSpPr>
          <p:nvPr>
            <p:ph type="sldNum" sz="quarter" idx="5"/>
          </p:nvPr>
        </p:nvSpPr>
        <p:spPr/>
        <p:txBody>
          <a:bodyPr/>
          <a:lstStyle/>
          <a:p>
            <a:fld id="{6A4438F7-83E9-4E44-AAAD-898DD381EE30}" type="slidenum">
              <a:rPr lang="nl-NL" smtClean="0"/>
              <a:t>23</a:t>
            </a:fld>
            <a:endParaRPr lang="nl-NL"/>
          </a:p>
        </p:txBody>
      </p:sp>
    </p:spTree>
    <p:extLst>
      <p:ext uri="{BB962C8B-B14F-4D97-AF65-F5344CB8AC3E}">
        <p14:creationId xmlns:p14="http://schemas.microsoft.com/office/powerpoint/2010/main" val="1255059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A4438F7-83E9-4E44-AAAD-898DD381EE30}" type="slidenum">
              <a:rPr lang="nl-NL" smtClean="0"/>
              <a:t>24</a:t>
            </a:fld>
            <a:endParaRPr lang="nl-NL"/>
          </a:p>
        </p:txBody>
      </p:sp>
    </p:spTree>
    <p:extLst>
      <p:ext uri="{BB962C8B-B14F-4D97-AF65-F5344CB8AC3E}">
        <p14:creationId xmlns:p14="http://schemas.microsoft.com/office/powerpoint/2010/main" val="2353689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A4438F7-83E9-4E44-AAAD-898DD381EE30}" type="slidenum">
              <a:rPr lang="nl-NL" smtClean="0"/>
              <a:t>2</a:t>
            </a:fld>
            <a:endParaRPr lang="nl-NL"/>
          </a:p>
        </p:txBody>
      </p:sp>
    </p:spTree>
    <p:extLst>
      <p:ext uri="{BB962C8B-B14F-4D97-AF65-F5344CB8AC3E}">
        <p14:creationId xmlns:p14="http://schemas.microsoft.com/office/powerpoint/2010/main" val="3309394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Onderdeel 5 uit voorstel inhoud van Ruud</a:t>
            </a:r>
          </a:p>
        </p:txBody>
      </p:sp>
      <p:sp>
        <p:nvSpPr>
          <p:cNvPr id="4" name="Slide Number Placeholder 3"/>
          <p:cNvSpPr>
            <a:spLocks noGrp="1"/>
          </p:cNvSpPr>
          <p:nvPr>
            <p:ph type="sldNum" sz="quarter" idx="5"/>
          </p:nvPr>
        </p:nvSpPr>
        <p:spPr/>
        <p:txBody>
          <a:bodyPr/>
          <a:lstStyle/>
          <a:p>
            <a:fld id="{6A4438F7-83E9-4E44-AAAD-898DD381EE30}" type="slidenum">
              <a:rPr lang="nl-NL" smtClean="0"/>
              <a:t>25</a:t>
            </a:fld>
            <a:endParaRPr lang="nl-NL"/>
          </a:p>
        </p:txBody>
      </p:sp>
    </p:spTree>
    <p:extLst>
      <p:ext uri="{BB962C8B-B14F-4D97-AF65-F5344CB8AC3E}">
        <p14:creationId xmlns:p14="http://schemas.microsoft.com/office/powerpoint/2010/main" val="720004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Onderdeel 5 uit voorstel inhoud van Ruud</a:t>
            </a:r>
          </a:p>
        </p:txBody>
      </p:sp>
      <p:sp>
        <p:nvSpPr>
          <p:cNvPr id="4" name="Slide Number Placeholder 3"/>
          <p:cNvSpPr>
            <a:spLocks noGrp="1"/>
          </p:cNvSpPr>
          <p:nvPr>
            <p:ph type="sldNum" sz="quarter" idx="5"/>
          </p:nvPr>
        </p:nvSpPr>
        <p:spPr/>
        <p:txBody>
          <a:bodyPr/>
          <a:lstStyle/>
          <a:p>
            <a:fld id="{6A4438F7-83E9-4E44-AAAD-898DD381EE30}" type="slidenum">
              <a:rPr lang="nl-NL" smtClean="0"/>
              <a:t>26</a:t>
            </a:fld>
            <a:endParaRPr lang="nl-NL"/>
          </a:p>
        </p:txBody>
      </p:sp>
    </p:spTree>
    <p:extLst>
      <p:ext uri="{BB962C8B-B14F-4D97-AF65-F5344CB8AC3E}">
        <p14:creationId xmlns:p14="http://schemas.microsoft.com/office/powerpoint/2010/main" val="1748610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Onderdeel 6 uit voorstel inhoud van Ruud</a:t>
            </a:r>
          </a:p>
        </p:txBody>
      </p:sp>
      <p:sp>
        <p:nvSpPr>
          <p:cNvPr id="4" name="Slide Number Placeholder 3"/>
          <p:cNvSpPr>
            <a:spLocks noGrp="1"/>
          </p:cNvSpPr>
          <p:nvPr>
            <p:ph type="sldNum" sz="quarter" idx="5"/>
          </p:nvPr>
        </p:nvSpPr>
        <p:spPr/>
        <p:txBody>
          <a:bodyPr/>
          <a:lstStyle/>
          <a:p>
            <a:fld id="{6A4438F7-83E9-4E44-AAAD-898DD381EE30}" type="slidenum">
              <a:rPr lang="nl-NL" smtClean="0"/>
              <a:t>27</a:t>
            </a:fld>
            <a:endParaRPr lang="nl-NL"/>
          </a:p>
        </p:txBody>
      </p:sp>
    </p:spTree>
    <p:extLst>
      <p:ext uri="{BB962C8B-B14F-4D97-AF65-F5344CB8AC3E}">
        <p14:creationId xmlns:p14="http://schemas.microsoft.com/office/powerpoint/2010/main" val="1603853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Onderdeel 12 uit voorstel inhoud van Ruud</a:t>
            </a:r>
          </a:p>
        </p:txBody>
      </p:sp>
      <p:sp>
        <p:nvSpPr>
          <p:cNvPr id="4" name="Slide Number Placeholder 3"/>
          <p:cNvSpPr>
            <a:spLocks noGrp="1"/>
          </p:cNvSpPr>
          <p:nvPr>
            <p:ph type="sldNum" sz="quarter" idx="5"/>
          </p:nvPr>
        </p:nvSpPr>
        <p:spPr/>
        <p:txBody>
          <a:bodyPr/>
          <a:lstStyle/>
          <a:p>
            <a:fld id="{6A4438F7-83E9-4E44-AAAD-898DD381EE30}" type="slidenum">
              <a:rPr lang="nl-NL" smtClean="0"/>
              <a:t>28</a:t>
            </a:fld>
            <a:endParaRPr lang="nl-NL"/>
          </a:p>
        </p:txBody>
      </p:sp>
    </p:spTree>
    <p:extLst>
      <p:ext uri="{BB962C8B-B14F-4D97-AF65-F5344CB8AC3E}">
        <p14:creationId xmlns:p14="http://schemas.microsoft.com/office/powerpoint/2010/main" val="501056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Onderdeel 12 uit voorstel inhoud van Ruud</a:t>
            </a:r>
          </a:p>
        </p:txBody>
      </p:sp>
      <p:sp>
        <p:nvSpPr>
          <p:cNvPr id="4" name="Slide Number Placeholder 3"/>
          <p:cNvSpPr>
            <a:spLocks noGrp="1"/>
          </p:cNvSpPr>
          <p:nvPr>
            <p:ph type="sldNum" sz="quarter" idx="5"/>
          </p:nvPr>
        </p:nvSpPr>
        <p:spPr/>
        <p:txBody>
          <a:bodyPr/>
          <a:lstStyle/>
          <a:p>
            <a:fld id="{6A4438F7-83E9-4E44-AAAD-898DD381EE30}" type="slidenum">
              <a:rPr lang="nl-NL" smtClean="0"/>
              <a:t>29</a:t>
            </a:fld>
            <a:endParaRPr lang="nl-NL"/>
          </a:p>
        </p:txBody>
      </p:sp>
    </p:spTree>
    <p:extLst>
      <p:ext uri="{BB962C8B-B14F-4D97-AF65-F5344CB8AC3E}">
        <p14:creationId xmlns:p14="http://schemas.microsoft.com/office/powerpoint/2010/main" val="3162574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A4438F7-83E9-4E44-AAAD-898DD381EE30}" type="slidenum">
              <a:rPr lang="nl-NL" smtClean="0"/>
              <a:t>30</a:t>
            </a:fld>
            <a:endParaRPr lang="nl-NL"/>
          </a:p>
        </p:txBody>
      </p:sp>
    </p:spTree>
    <p:extLst>
      <p:ext uri="{BB962C8B-B14F-4D97-AF65-F5344CB8AC3E}">
        <p14:creationId xmlns:p14="http://schemas.microsoft.com/office/powerpoint/2010/main" val="846758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N.n.t.b</a:t>
            </a:r>
            <a:r>
              <a:rPr lang="nl-NL" dirty="0"/>
              <a:t>.</a:t>
            </a:r>
          </a:p>
        </p:txBody>
      </p:sp>
      <p:sp>
        <p:nvSpPr>
          <p:cNvPr id="4" name="Slide Number Placeholder 3"/>
          <p:cNvSpPr>
            <a:spLocks noGrp="1"/>
          </p:cNvSpPr>
          <p:nvPr>
            <p:ph type="sldNum" sz="quarter" idx="5"/>
          </p:nvPr>
        </p:nvSpPr>
        <p:spPr/>
        <p:txBody>
          <a:bodyPr/>
          <a:lstStyle/>
          <a:p>
            <a:fld id="{6A4438F7-83E9-4E44-AAAD-898DD381EE30}" type="slidenum">
              <a:rPr lang="nl-NL" smtClean="0"/>
              <a:t>31</a:t>
            </a:fld>
            <a:endParaRPr lang="nl-NL"/>
          </a:p>
        </p:txBody>
      </p:sp>
    </p:spTree>
    <p:extLst>
      <p:ext uri="{BB962C8B-B14F-4D97-AF65-F5344CB8AC3E}">
        <p14:creationId xmlns:p14="http://schemas.microsoft.com/office/powerpoint/2010/main" val="3517321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N.n.t.b</a:t>
            </a:r>
            <a:r>
              <a:rPr lang="nl-NL" dirty="0"/>
              <a:t>.</a:t>
            </a:r>
          </a:p>
        </p:txBody>
      </p:sp>
      <p:sp>
        <p:nvSpPr>
          <p:cNvPr id="4" name="Slide Number Placeholder 3"/>
          <p:cNvSpPr>
            <a:spLocks noGrp="1"/>
          </p:cNvSpPr>
          <p:nvPr>
            <p:ph type="sldNum" sz="quarter" idx="5"/>
          </p:nvPr>
        </p:nvSpPr>
        <p:spPr/>
        <p:txBody>
          <a:bodyPr/>
          <a:lstStyle/>
          <a:p>
            <a:fld id="{6A4438F7-83E9-4E44-AAAD-898DD381EE30}" type="slidenum">
              <a:rPr lang="nl-NL" smtClean="0"/>
              <a:t>32</a:t>
            </a:fld>
            <a:endParaRPr lang="nl-NL"/>
          </a:p>
        </p:txBody>
      </p:sp>
    </p:spTree>
    <p:extLst>
      <p:ext uri="{BB962C8B-B14F-4D97-AF65-F5344CB8AC3E}">
        <p14:creationId xmlns:p14="http://schemas.microsoft.com/office/powerpoint/2010/main" val="2499073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N.n.t.b</a:t>
            </a:r>
            <a:r>
              <a:rPr lang="nl-NL" dirty="0"/>
              <a:t>.</a:t>
            </a:r>
          </a:p>
        </p:txBody>
      </p:sp>
      <p:sp>
        <p:nvSpPr>
          <p:cNvPr id="4" name="Slide Number Placeholder 3"/>
          <p:cNvSpPr>
            <a:spLocks noGrp="1"/>
          </p:cNvSpPr>
          <p:nvPr>
            <p:ph type="sldNum" sz="quarter" idx="5"/>
          </p:nvPr>
        </p:nvSpPr>
        <p:spPr/>
        <p:txBody>
          <a:bodyPr/>
          <a:lstStyle/>
          <a:p>
            <a:fld id="{6A4438F7-83E9-4E44-AAAD-898DD381EE30}" type="slidenum">
              <a:rPr lang="nl-NL" smtClean="0"/>
              <a:t>33</a:t>
            </a:fld>
            <a:endParaRPr lang="nl-NL"/>
          </a:p>
        </p:txBody>
      </p:sp>
    </p:spTree>
    <p:extLst>
      <p:ext uri="{BB962C8B-B14F-4D97-AF65-F5344CB8AC3E}">
        <p14:creationId xmlns:p14="http://schemas.microsoft.com/office/powerpoint/2010/main" val="1470802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A4438F7-83E9-4E44-AAAD-898DD381EE30}" type="slidenum">
              <a:rPr lang="nl-NL" smtClean="0"/>
              <a:t>34</a:t>
            </a:fld>
            <a:endParaRPr lang="nl-NL"/>
          </a:p>
        </p:txBody>
      </p:sp>
    </p:spTree>
    <p:extLst>
      <p:ext uri="{BB962C8B-B14F-4D97-AF65-F5344CB8AC3E}">
        <p14:creationId xmlns:p14="http://schemas.microsoft.com/office/powerpoint/2010/main" val="184868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A4438F7-83E9-4E44-AAAD-898DD381EE30}" type="slidenum">
              <a:rPr lang="nl-NL" smtClean="0"/>
              <a:t>4</a:t>
            </a:fld>
            <a:endParaRPr lang="nl-NL"/>
          </a:p>
        </p:txBody>
      </p:sp>
    </p:spTree>
    <p:extLst>
      <p:ext uri="{BB962C8B-B14F-4D97-AF65-F5344CB8AC3E}">
        <p14:creationId xmlns:p14="http://schemas.microsoft.com/office/powerpoint/2010/main" val="1626651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N.n.t.b</a:t>
            </a:r>
            <a:r>
              <a:rPr lang="nl-NL" dirty="0"/>
              <a:t>.</a:t>
            </a:r>
          </a:p>
        </p:txBody>
      </p:sp>
      <p:sp>
        <p:nvSpPr>
          <p:cNvPr id="4" name="Slide Number Placeholder 3"/>
          <p:cNvSpPr>
            <a:spLocks noGrp="1"/>
          </p:cNvSpPr>
          <p:nvPr>
            <p:ph type="sldNum" sz="quarter" idx="5"/>
          </p:nvPr>
        </p:nvSpPr>
        <p:spPr/>
        <p:txBody>
          <a:bodyPr/>
          <a:lstStyle/>
          <a:p>
            <a:fld id="{6A4438F7-83E9-4E44-AAAD-898DD381EE30}" type="slidenum">
              <a:rPr lang="nl-NL" smtClean="0"/>
              <a:t>36</a:t>
            </a:fld>
            <a:endParaRPr lang="nl-NL"/>
          </a:p>
        </p:txBody>
      </p:sp>
    </p:spTree>
    <p:extLst>
      <p:ext uri="{BB962C8B-B14F-4D97-AF65-F5344CB8AC3E}">
        <p14:creationId xmlns:p14="http://schemas.microsoft.com/office/powerpoint/2010/main" val="3219535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N.n.t.b</a:t>
            </a:r>
            <a:r>
              <a:rPr lang="nl-NL" dirty="0"/>
              <a:t>.</a:t>
            </a:r>
          </a:p>
        </p:txBody>
      </p:sp>
      <p:sp>
        <p:nvSpPr>
          <p:cNvPr id="4" name="Slide Number Placeholder 3"/>
          <p:cNvSpPr>
            <a:spLocks noGrp="1"/>
          </p:cNvSpPr>
          <p:nvPr>
            <p:ph type="sldNum" sz="quarter" idx="5"/>
          </p:nvPr>
        </p:nvSpPr>
        <p:spPr/>
        <p:txBody>
          <a:bodyPr/>
          <a:lstStyle/>
          <a:p>
            <a:fld id="{6A4438F7-83E9-4E44-AAAD-898DD381EE30}" type="slidenum">
              <a:rPr lang="nl-NL" smtClean="0"/>
              <a:t>37</a:t>
            </a:fld>
            <a:endParaRPr lang="nl-NL"/>
          </a:p>
        </p:txBody>
      </p:sp>
    </p:spTree>
    <p:extLst>
      <p:ext uri="{BB962C8B-B14F-4D97-AF65-F5344CB8AC3E}">
        <p14:creationId xmlns:p14="http://schemas.microsoft.com/office/powerpoint/2010/main" val="3560803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N.n.t.b</a:t>
            </a:r>
            <a:r>
              <a:rPr lang="nl-NL" dirty="0"/>
              <a:t>.</a:t>
            </a:r>
          </a:p>
        </p:txBody>
      </p:sp>
      <p:sp>
        <p:nvSpPr>
          <p:cNvPr id="4" name="Slide Number Placeholder 3"/>
          <p:cNvSpPr>
            <a:spLocks noGrp="1"/>
          </p:cNvSpPr>
          <p:nvPr>
            <p:ph type="sldNum" sz="quarter" idx="5"/>
          </p:nvPr>
        </p:nvSpPr>
        <p:spPr/>
        <p:txBody>
          <a:bodyPr/>
          <a:lstStyle/>
          <a:p>
            <a:fld id="{6A4438F7-83E9-4E44-AAAD-898DD381EE30}" type="slidenum">
              <a:rPr lang="nl-NL" smtClean="0"/>
              <a:t>38</a:t>
            </a:fld>
            <a:endParaRPr lang="nl-NL"/>
          </a:p>
        </p:txBody>
      </p:sp>
    </p:spTree>
    <p:extLst>
      <p:ext uri="{BB962C8B-B14F-4D97-AF65-F5344CB8AC3E}">
        <p14:creationId xmlns:p14="http://schemas.microsoft.com/office/powerpoint/2010/main" val="4188908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A4438F7-83E9-4E44-AAAD-898DD381EE30}" type="slidenum">
              <a:rPr lang="nl-NL" smtClean="0"/>
              <a:t>39</a:t>
            </a:fld>
            <a:endParaRPr lang="nl-NL"/>
          </a:p>
        </p:txBody>
      </p:sp>
    </p:spTree>
    <p:extLst>
      <p:ext uri="{BB962C8B-B14F-4D97-AF65-F5344CB8AC3E}">
        <p14:creationId xmlns:p14="http://schemas.microsoft.com/office/powerpoint/2010/main" val="860332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a:p>
            <a:r>
              <a:rPr lang="nl-NL" dirty="0"/>
              <a:t>Tijdlijn?</a:t>
            </a:r>
          </a:p>
          <a:p>
            <a:r>
              <a:rPr lang="nl-NL" dirty="0" err="1"/>
              <a:t>N.n.t.b</a:t>
            </a:r>
            <a:r>
              <a:rPr lang="nl-NL" dirty="0"/>
              <a:t>.</a:t>
            </a:r>
          </a:p>
        </p:txBody>
      </p:sp>
      <p:sp>
        <p:nvSpPr>
          <p:cNvPr id="4" name="Slide Number Placeholder 3"/>
          <p:cNvSpPr>
            <a:spLocks noGrp="1"/>
          </p:cNvSpPr>
          <p:nvPr>
            <p:ph type="sldNum" sz="quarter" idx="5"/>
          </p:nvPr>
        </p:nvSpPr>
        <p:spPr/>
        <p:txBody>
          <a:bodyPr/>
          <a:lstStyle/>
          <a:p>
            <a:fld id="{6A4438F7-83E9-4E44-AAAD-898DD381EE30}" type="slidenum">
              <a:rPr lang="nl-NL" smtClean="0"/>
              <a:t>40</a:t>
            </a:fld>
            <a:endParaRPr lang="nl-NL"/>
          </a:p>
        </p:txBody>
      </p:sp>
    </p:spTree>
    <p:extLst>
      <p:ext uri="{BB962C8B-B14F-4D97-AF65-F5344CB8AC3E}">
        <p14:creationId xmlns:p14="http://schemas.microsoft.com/office/powerpoint/2010/main" val="974653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a:p>
            <a:r>
              <a:rPr lang="nl-NL" dirty="0"/>
              <a:t>Tijdlijn?</a:t>
            </a:r>
          </a:p>
          <a:p>
            <a:r>
              <a:rPr lang="nl-NL" dirty="0" err="1"/>
              <a:t>N.n.t.b</a:t>
            </a:r>
            <a:r>
              <a:rPr lang="nl-NL" dirty="0"/>
              <a:t>.</a:t>
            </a:r>
          </a:p>
        </p:txBody>
      </p:sp>
      <p:sp>
        <p:nvSpPr>
          <p:cNvPr id="4" name="Slide Number Placeholder 3"/>
          <p:cNvSpPr>
            <a:spLocks noGrp="1"/>
          </p:cNvSpPr>
          <p:nvPr>
            <p:ph type="sldNum" sz="quarter" idx="5"/>
          </p:nvPr>
        </p:nvSpPr>
        <p:spPr/>
        <p:txBody>
          <a:bodyPr/>
          <a:lstStyle/>
          <a:p>
            <a:fld id="{6A4438F7-83E9-4E44-AAAD-898DD381EE30}" type="slidenum">
              <a:rPr lang="nl-NL" smtClean="0"/>
              <a:t>41</a:t>
            </a:fld>
            <a:endParaRPr lang="nl-NL"/>
          </a:p>
        </p:txBody>
      </p:sp>
    </p:spTree>
    <p:extLst>
      <p:ext uri="{BB962C8B-B14F-4D97-AF65-F5344CB8AC3E}">
        <p14:creationId xmlns:p14="http://schemas.microsoft.com/office/powerpoint/2010/main" val="1984214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A4438F7-83E9-4E44-AAAD-898DD381EE30}" type="slidenum">
              <a:rPr lang="nl-NL" smtClean="0"/>
              <a:t>42</a:t>
            </a:fld>
            <a:endParaRPr lang="nl-NL"/>
          </a:p>
        </p:txBody>
      </p:sp>
    </p:spTree>
    <p:extLst>
      <p:ext uri="{BB962C8B-B14F-4D97-AF65-F5344CB8AC3E}">
        <p14:creationId xmlns:p14="http://schemas.microsoft.com/office/powerpoint/2010/main" val="1448777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N.n.t.b</a:t>
            </a:r>
            <a:r>
              <a:rPr lang="nl-NL" dirty="0"/>
              <a:t>.</a:t>
            </a:r>
          </a:p>
        </p:txBody>
      </p:sp>
      <p:sp>
        <p:nvSpPr>
          <p:cNvPr id="4" name="Slide Number Placeholder 3"/>
          <p:cNvSpPr>
            <a:spLocks noGrp="1"/>
          </p:cNvSpPr>
          <p:nvPr>
            <p:ph type="sldNum" sz="quarter" idx="5"/>
          </p:nvPr>
        </p:nvSpPr>
        <p:spPr/>
        <p:txBody>
          <a:bodyPr/>
          <a:lstStyle/>
          <a:p>
            <a:fld id="{6A4438F7-83E9-4E44-AAAD-898DD381EE30}" type="slidenum">
              <a:rPr lang="nl-NL" smtClean="0"/>
              <a:t>43</a:t>
            </a:fld>
            <a:endParaRPr lang="nl-NL"/>
          </a:p>
        </p:txBody>
      </p:sp>
    </p:spTree>
    <p:extLst>
      <p:ext uri="{BB962C8B-B14F-4D97-AF65-F5344CB8AC3E}">
        <p14:creationId xmlns:p14="http://schemas.microsoft.com/office/powerpoint/2010/main" val="2718467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N.n.t.b</a:t>
            </a:r>
            <a:r>
              <a:rPr lang="nl-NL" dirty="0"/>
              <a:t>.</a:t>
            </a:r>
          </a:p>
        </p:txBody>
      </p:sp>
      <p:sp>
        <p:nvSpPr>
          <p:cNvPr id="4" name="Slide Number Placeholder 3"/>
          <p:cNvSpPr>
            <a:spLocks noGrp="1"/>
          </p:cNvSpPr>
          <p:nvPr>
            <p:ph type="sldNum" sz="quarter" idx="5"/>
          </p:nvPr>
        </p:nvSpPr>
        <p:spPr/>
        <p:txBody>
          <a:bodyPr/>
          <a:lstStyle/>
          <a:p>
            <a:fld id="{6A4438F7-83E9-4E44-AAAD-898DD381EE30}" type="slidenum">
              <a:rPr lang="nl-NL" smtClean="0"/>
              <a:t>44</a:t>
            </a:fld>
            <a:endParaRPr lang="nl-NL"/>
          </a:p>
        </p:txBody>
      </p:sp>
    </p:spTree>
    <p:extLst>
      <p:ext uri="{BB962C8B-B14F-4D97-AF65-F5344CB8AC3E}">
        <p14:creationId xmlns:p14="http://schemas.microsoft.com/office/powerpoint/2010/main" val="2513012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N.n.t.b</a:t>
            </a:r>
            <a:r>
              <a:rPr lang="nl-NL" dirty="0"/>
              <a:t>.</a:t>
            </a:r>
          </a:p>
        </p:txBody>
      </p:sp>
      <p:sp>
        <p:nvSpPr>
          <p:cNvPr id="4" name="Slide Number Placeholder 3"/>
          <p:cNvSpPr>
            <a:spLocks noGrp="1"/>
          </p:cNvSpPr>
          <p:nvPr>
            <p:ph type="sldNum" sz="quarter" idx="5"/>
          </p:nvPr>
        </p:nvSpPr>
        <p:spPr/>
        <p:txBody>
          <a:bodyPr/>
          <a:lstStyle/>
          <a:p>
            <a:fld id="{6A4438F7-83E9-4E44-AAAD-898DD381EE30}" type="slidenum">
              <a:rPr lang="nl-NL" smtClean="0"/>
              <a:t>45</a:t>
            </a:fld>
            <a:endParaRPr lang="nl-NL"/>
          </a:p>
        </p:txBody>
      </p:sp>
    </p:spTree>
    <p:extLst>
      <p:ext uri="{BB962C8B-B14F-4D97-AF65-F5344CB8AC3E}">
        <p14:creationId xmlns:p14="http://schemas.microsoft.com/office/powerpoint/2010/main" val="145819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A4438F7-83E9-4E44-AAAD-898DD381EE30}" type="slidenum">
              <a:rPr lang="nl-NL" smtClean="0"/>
              <a:t>5</a:t>
            </a:fld>
            <a:endParaRPr lang="nl-NL"/>
          </a:p>
        </p:txBody>
      </p:sp>
    </p:spTree>
    <p:extLst>
      <p:ext uri="{BB962C8B-B14F-4D97-AF65-F5344CB8AC3E}">
        <p14:creationId xmlns:p14="http://schemas.microsoft.com/office/powerpoint/2010/main" val="24300726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N.n.t.b</a:t>
            </a:r>
            <a:r>
              <a:rPr lang="nl-NL" dirty="0"/>
              <a:t>.</a:t>
            </a:r>
          </a:p>
        </p:txBody>
      </p:sp>
      <p:sp>
        <p:nvSpPr>
          <p:cNvPr id="4" name="Slide Number Placeholder 3"/>
          <p:cNvSpPr>
            <a:spLocks noGrp="1"/>
          </p:cNvSpPr>
          <p:nvPr>
            <p:ph type="sldNum" sz="quarter" idx="5"/>
          </p:nvPr>
        </p:nvSpPr>
        <p:spPr/>
        <p:txBody>
          <a:bodyPr/>
          <a:lstStyle/>
          <a:p>
            <a:fld id="{6A4438F7-83E9-4E44-AAAD-898DD381EE30}" type="slidenum">
              <a:rPr lang="nl-NL" smtClean="0"/>
              <a:t>46</a:t>
            </a:fld>
            <a:endParaRPr lang="nl-NL"/>
          </a:p>
        </p:txBody>
      </p:sp>
    </p:spTree>
    <p:extLst>
      <p:ext uri="{BB962C8B-B14F-4D97-AF65-F5344CB8AC3E}">
        <p14:creationId xmlns:p14="http://schemas.microsoft.com/office/powerpoint/2010/main" val="37736836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a:t>N.n.t.b</a:t>
            </a:r>
            <a:r>
              <a:rPr lang="nl-NL" dirty="0"/>
              <a:t>.</a:t>
            </a:r>
          </a:p>
        </p:txBody>
      </p:sp>
      <p:sp>
        <p:nvSpPr>
          <p:cNvPr id="4" name="Slide Number Placeholder 3"/>
          <p:cNvSpPr>
            <a:spLocks noGrp="1"/>
          </p:cNvSpPr>
          <p:nvPr>
            <p:ph type="sldNum" sz="quarter" idx="5"/>
          </p:nvPr>
        </p:nvSpPr>
        <p:spPr/>
        <p:txBody>
          <a:bodyPr/>
          <a:lstStyle/>
          <a:p>
            <a:fld id="{6A4438F7-83E9-4E44-AAAD-898DD381EE30}" type="slidenum">
              <a:rPr lang="nl-NL" smtClean="0"/>
              <a:t>47</a:t>
            </a:fld>
            <a:endParaRPr lang="nl-NL"/>
          </a:p>
        </p:txBody>
      </p:sp>
    </p:spTree>
    <p:extLst>
      <p:ext uri="{BB962C8B-B14F-4D97-AF65-F5344CB8AC3E}">
        <p14:creationId xmlns:p14="http://schemas.microsoft.com/office/powerpoint/2010/main" val="37032644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A4438F7-83E9-4E44-AAAD-898DD381EE30}" type="slidenum">
              <a:rPr lang="nl-NL" smtClean="0"/>
              <a:t>48</a:t>
            </a:fld>
            <a:endParaRPr lang="nl-NL"/>
          </a:p>
        </p:txBody>
      </p:sp>
    </p:spTree>
    <p:extLst>
      <p:ext uri="{BB962C8B-B14F-4D97-AF65-F5344CB8AC3E}">
        <p14:creationId xmlns:p14="http://schemas.microsoft.com/office/powerpoint/2010/main" val="15771646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A4438F7-83E9-4E44-AAAD-898DD381EE30}" type="slidenum">
              <a:rPr lang="nl-NL" smtClean="0"/>
              <a:t>49</a:t>
            </a:fld>
            <a:endParaRPr lang="nl-NL"/>
          </a:p>
        </p:txBody>
      </p:sp>
    </p:spTree>
    <p:extLst>
      <p:ext uri="{BB962C8B-B14F-4D97-AF65-F5344CB8AC3E}">
        <p14:creationId xmlns:p14="http://schemas.microsoft.com/office/powerpoint/2010/main" val="38342330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A4438F7-83E9-4E44-AAAD-898DD381EE30}" type="slidenum">
              <a:rPr lang="nl-NL" smtClean="0"/>
              <a:t>50</a:t>
            </a:fld>
            <a:endParaRPr lang="nl-NL"/>
          </a:p>
        </p:txBody>
      </p:sp>
    </p:spTree>
    <p:extLst>
      <p:ext uri="{BB962C8B-B14F-4D97-AF65-F5344CB8AC3E}">
        <p14:creationId xmlns:p14="http://schemas.microsoft.com/office/powerpoint/2010/main" val="14877165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A4438F7-83E9-4E44-AAAD-898DD381EE30}" type="slidenum">
              <a:rPr lang="nl-NL" smtClean="0"/>
              <a:t>51</a:t>
            </a:fld>
            <a:endParaRPr lang="nl-NL"/>
          </a:p>
        </p:txBody>
      </p:sp>
    </p:spTree>
    <p:extLst>
      <p:ext uri="{BB962C8B-B14F-4D97-AF65-F5344CB8AC3E}">
        <p14:creationId xmlns:p14="http://schemas.microsoft.com/office/powerpoint/2010/main" val="10044195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A4438F7-83E9-4E44-AAAD-898DD381EE30}" type="slidenum">
              <a:rPr lang="nl-NL" smtClean="0"/>
              <a:t>52</a:t>
            </a:fld>
            <a:endParaRPr lang="nl-NL"/>
          </a:p>
        </p:txBody>
      </p:sp>
    </p:spTree>
    <p:extLst>
      <p:ext uri="{BB962C8B-B14F-4D97-AF65-F5344CB8AC3E}">
        <p14:creationId xmlns:p14="http://schemas.microsoft.com/office/powerpoint/2010/main" val="2907241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A4438F7-83E9-4E44-AAAD-898DD381EE30}" type="slidenum">
              <a:rPr lang="nl-NL" smtClean="0"/>
              <a:t>53</a:t>
            </a:fld>
            <a:endParaRPr lang="nl-NL"/>
          </a:p>
        </p:txBody>
      </p:sp>
    </p:spTree>
    <p:extLst>
      <p:ext uri="{BB962C8B-B14F-4D97-AF65-F5344CB8AC3E}">
        <p14:creationId xmlns:p14="http://schemas.microsoft.com/office/powerpoint/2010/main" val="14635155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A4438F7-83E9-4E44-AAAD-898DD381EE30}" type="slidenum">
              <a:rPr lang="nl-NL" smtClean="0"/>
              <a:t>54</a:t>
            </a:fld>
            <a:endParaRPr lang="nl-NL"/>
          </a:p>
        </p:txBody>
      </p:sp>
    </p:spTree>
    <p:extLst>
      <p:ext uri="{BB962C8B-B14F-4D97-AF65-F5344CB8AC3E}">
        <p14:creationId xmlns:p14="http://schemas.microsoft.com/office/powerpoint/2010/main" val="42877086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A4438F7-83E9-4E44-AAAD-898DD381EE30}" type="slidenum">
              <a:rPr lang="nl-NL" smtClean="0"/>
              <a:t>55</a:t>
            </a:fld>
            <a:endParaRPr lang="nl-NL"/>
          </a:p>
        </p:txBody>
      </p:sp>
    </p:spTree>
    <p:extLst>
      <p:ext uri="{BB962C8B-B14F-4D97-AF65-F5344CB8AC3E}">
        <p14:creationId xmlns:p14="http://schemas.microsoft.com/office/powerpoint/2010/main" val="3495945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A4438F7-83E9-4E44-AAAD-898DD381EE30}" type="slidenum">
              <a:rPr lang="nl-NL" smtClean="0"/>
              <a:t>6</a:t>
            </a:fld>
            <a:endParaRPr lang="nl-NL"/>
          </a:p>
        </p:txBody>
      </p:sp>
    </p:spTree>
    <p:extLst>
      <p:ext uri="{BB962C8B-B14F-4D97-AF65-F5344CB8AC3E}">
        <p14:creationId xmlns:p14="http://schemas.microsoft.com/office/powerpoint/2010/main" val="5686181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A4438F7-83E9-4E44-AAAD-898DD381EE30}" type="slidenum">
              <a:rPr lang="nl-NL" smtClean="0"/>
              <a:t>56</a:t>
            </a:fld>
            <a:endParaRPr lang="nl-NL"/>
          </a:p>
        </p:txBody>
      </p:sp>
    </p:spTree>
    <p:extLst>
      <p:ext uri="{BB962C8B-B14F-4D97-AF65-F5344CB8AC3E}">
        <p14:creationId xmlns:p14="http://schemas.microsoft.com/office/powerpoint/2010/main" val="2324496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A4438F7-83E9-4E44-AAAD-898DD381EE30}" type="slidenum">
              <a:rPr lang="nl-NL" smtClean="0"/>
              <a:t>7</a:t>
            </a:fld>
            <a:endParaRPr lang="nl-NL"/>
          </a:p>
        </p:txBody>
      </p:sp>
    </p:spTree>
    <p:extLst>
      <p:ext uri="{BB962C8B-B14F-4D97-AF65-F5344CB8AC3E}">
        <p14:creationId xmlns:p14="http://schemas.microsoft.com/office/powerpoint/2010/main" val="1550066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A4438F7-83E9-4E44-AAAD-898DD381EE30}" type="slidenum">
              <a:rPr lang="nl-NL" smtClean="0"/>
              <a:t>8</a:t>
            </a:fld>
            <a:endParaRPr lang="nl-NL"/>
          </a:p>
        </p:txBody>
      </p:sp>
    </p:spTree>
    <p:extLst>
      <p:ext uri="{BB962C8B-B14F-4D97-AF65-F5344CB8AC3E}">
        <p14:creationId xmlns:p14="http://schemas.microsoft.com/office/powerpoint/2010/main" val="29954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6A4438F7-83E9-4E44-AAAD-898DD381EE30}" type="slidenum">
              <a:rPr lang="nl-NL" smtClean="0"/>
              <a:t>9</a:t>
            </a:fld>
            <a:endParaRPr lang="nl-NL"/>
          </a:p>
        </p:txBody>
      </p:sp>
    </p:spTree>
    <p:extLst>
      <p:ext uri="{BB962C8B-B14F-4D97-AF65-F5344CB8AC3E}">
        <p14:creationId xmlns:p14="http://schemas.microsoft.com/office/powerpoint/2010/main" val="2093855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@CC, wie is extern?</a:t>
            </a:r>
          </a:p>
        </p:txBody>
      </p:sp>
      <p:sp>
        <p:nvSpPr>
          <p:cNvPr id="4" name="Slide Number Placeholder 3"/>
          <p:cNvSpPr>
            <a:spLocks noGrp="1"/>
          </p:cNvSpPr>
          <p:nvPr>
            <p:ph type="sldNum" sz="quarter" idx="5"/>
          </p:nvPr>
        </p:nvSpPr>
        <p:spPr/>
        <p:txBody>
          <a:bodyPr/>
          <a:lstStyle/>
          <a:p>
            <a:fld id="{6A4438F7-83E9-4E44-AAAD-898DD381EE30}" type="slidenum">
              <a:rPr lang="nl-NL" smtClean="0"/>
              <a:t>11</a:t>
            </a:fld>
            <a:endParaRPr lang="nl-NL"/>
          </a:p>
        </p:txBody>
      </p:sp>
    </p:spTree>
    <p:extLst>
      <p:ext uri="{BB962C8B-B14F-4D97-AF65-F5344CB8AC3E}">
        <p14:creationId xmlns:p14="http://schemas.microsoft.com/office/powerpoint/2010/main" val="2639945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dia">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hthoek 6"/>
          <p:cNvSpPr/>
          <p:nvPr userDrawn="1"/>
        </p:nvSpPr>
        <p:spPr>
          <a:xfrm>
            <a:off x="0" y="0"/>
            <a:ext cx="9144000"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tel 1"/>
          <p:cNvSpPr>
            <a:spLocks noGrp="1"/>
          </p:cNvSpPr>
          <p:nvPr>
            <p:ph type="title" hasCustomPrompt="1"/>
          </p:nvPr>
        </p:nvSpPr>
        <p:spPr>
          <a:xfrm>
            <a:off x="539552" y="2348880"/>
            <a:ext cx="3957464" cy="2232247"/>
          </a:xfrm>
          <a:solidFill>
            <a:srgbClr val="008640">
              <a:alpha val="45000"/>
            </a:srgbClr>
          </a:solidFill>
        </p:spPr>
        <p:txBody>
          <a:bodyPr lIns="180000" tIns="180000" rIns="180000" bIns="360000">
            <a:noAutofit/>
          </a:bodyPr>
          <a:lstStyle>
            <a:lvl1pPr algn="l">
              <a:defRPr sz="4000">
                <a:solidFill>
                  <a:schemeClr val="bg1"/>
                </a:solidFill>
              </a:defRPr>
            </a:lvl1pPr>
          </a:lstStyle>
          <a:p>
            <a:r>
              <a:rPr lang="nl-NL" dirty="0"/>
              <a:t>Klik om </a:t>
            </a:r>
            <a:br>
              <a:rPr lang="nl-NL" dirty="0"/>
            </a:br>
            <a:r>
              <a:rPr lang="nl-NL" dirty="0"/>
              <a:t>de stijl </a:t>
            </a:r>
            <a:br>
              <a:rPr lang="nl-NL" dirty="0"/>
            </a:br>
            <a:r>
              <a:rPr lang="nl-NL" dirty="0"/>
              <a:t>te bewerken</a:t>
            </a:r>
          </a:p>
        </p:txBody>
      </p:sp>
      <p:sp>
        <p:nvSpPr>
          <p:cNvPr id="4" name="Tekstvak 3"/>
          <p:cNvSpPr txBox="1"/>
          <p:nvPr userDrawn="1"/>
        </p:nvSpPr>
        <p:spPr>
          <a:xfrm>
            <a:off x="539551" y="4581065"/>
            <a:ext cx="3957465" cy="400110"/>
          </a:xfrm>
          <a:prstGeom prst="rect">
            <a:avLst/>
          </a:prstGeom>
          <a:solidFill>
            <a:schemeClr val="bg1"/>
          </a:solidFill>
        </p:spPr>
        <p:txBody>
          <a:bodyPr wrap="square" rtlCol="0">
            <a:spAutoFit/>
          </a:bodyPr>
          <a:lstStyle/>
          <a:p>
            <a:pPr algn="l"/>
            <a:endParaRPr lang="nl-NL" sz="2000" b="0" i="0" dirty="0">
              <a:solidFill>
                <a:srgbClr val="008640"/>
              </a:solidFill>
              <a:latin typeface="Arial" panose="020B0604020202020204" pitchFamily="34" charset="0"/>
              <a:cs typeface="Arial" panose="020B0604020202020204" pitchFamily="34" charset="0"/>
            </a:endParaRPr>
          </a:p>
        </p:txBody>
      </p:sp>
      <p:pic>
        <p:nvPicPr>
          <p:cNvPr id="10" name="Afbeelding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0192" y="420339"/>
            <a:ext cx="2379363" cy="835948"/>
          </a:xfrm>
          <a:prstGeom prst="rect">
            <a:avLst/>
          </a:prstGeom>
        </p:spPr>
      </p:pic>
      <p:sp>
        <p:nvSpPr>
          <p:cNvPr id="8" name="Rechthoek 7"/>
          <p:cNvSpPr/>
          <p:nvPr userDrawn="1"/>
        </p:nvSpPr>
        <p:spPr>
          <a:xfrm>
            <a:off x="0" y="-32706"/>
            <a:ext cx="9144000" cy="116079"/>
          </a:xfrm>
          <a:prstGeom prst="rect">
            <a:avLst/>
          </a:prstGeom>
          <a:solidFill>
            <a:srgbClr val="488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20932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kstdia">
    <p:bg>
      <p:bgPr>
        <a:blipFill dpi="0" rotWithShape="1">
          <a:blip r:embed="rId2">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117587-0FE5-47F6-A3C2-0FD841ED0E41}"/>
              </a:ext>
            </a:extLst>
          </p:cNvPr>
          <p:cNvSpPr/>
          <p:nvPr userDrawn="1"/>
        </p:nvSpPr>
        <p:spPr>
          <a:xfrm>
            <a:off x="0" y="6237311"/>
            <a:ext cx="9144000" cy="620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457200" y="476672"/>
            <a:ext cx="8229600" cy="998984"/>
          </a:xfrm>
        </p:spPr>
        <p:txBody>
          <a:bodyPr/>
          <a:lstStyle>
            <a:lvl1pPr algn="l">
              <a:defRPr>
                <a:solidFill>
                  <a:srgbClr val="008640"/>
                </a:solidFill>
              </a:defRPr>
            </a:lvl1pPr>
          </a:lstStyle>
          <a:p>
            <a:r>
              <a:rPr lang="en-US"/>
              <a:t>Click to edit Master title style</a:t>
            </a:r>
            <a:endParaRPr lang="nl-NL" dirty="0"/>
          </a:p>
        </p:txBody>
      </p:sp>
      <p:sp>
        <p:nvSpPr>
          <p:cNvPr id="3" name="Tijdelijke aanduiding voor dianummer 2"/>
          <p:cNvSpPr>
            <a:spLocks noGrp="1"/>
          </p:cNvSpPr>
          <p:nvPr>
            <p:ph type="sldNum" sz="quarter" idx="10"/>
          </p:nvPr>
        </p:nvSpPr>
        <p:spPr/>
        <p:txBody>
          <a:bodyPr/>
          <a:lstStyle>
            <a:lvl1pPr>
              <a:defRPr>
                <a:solidFill>
                  <a:srgbClr val="488455"/>
                </a:solidFill>
              </a:defRPr>
            </a:lvl1pPr>
          </a:lstStyle>
          <a:p>
            <a:fld id="{64C2789A-5A3C-4BC4-A27B-7BBE2AADD18C}" type="slidenum">
              <a:rPr lang="nl-NL" smtClean="0"/>
              <a:pPr/>
              <a:t>‹nr.›</a:t>
            </a:fld>
            <a:endParaRPr lang="nl-NL" dirty="0"/>
          </a:p>
        </p:txBody>
      </p:sp>
      <p:sp>
        <p:nvSpPr>
          <p:cNvPr id="5" name="Tijdelijke aanduiding voor tekst 2"/>
          <p:cNvSpPr>
            <a:spLocks noGrp="1"/>
          </p:cNvSpPr>
          <p:nvPr>
            <p:ph idx="1"/>
          </p:nvPr>
        </p:nvSpPr>
        <p:spPr>
          <a:xfrm>
            <a:off x="457200" y="1988840"/>
            <a:ext cx="8229600" cy="4176464"/>
          </a:xfrm>
          <a:prstGeom prst="rect">
            <a:avLst/>
          </a:prstGeom>
          <a:solidFill>
            <a:schemeClr val="bg1">
              <a:alpha val="0"/>
            </a:schemeClr>
          </a:solidFill>
          <a:ln>
            <a:noFill/>
          </a:ln>
        </p:spPr>
        <p:txBody>
          <a:bodyPr vert="horz" lIns="180000" tIns="360000" rIns="180000" bIns="360000" rtlCol="0">
            <a:normAutofit/>
          </a:bodyPr>
          <a:lstStyle>
            <a:lvl1pPr>
              <a:buClr>
                <a:srgbClr val="009B3E"/>
              </a:buClr>
              <a:defRPr>
                <a:latin typeface="+mj-lt"/>
              </a:defRPr>
            </a:lvl1pPr>
            <a:lvl2pPr>
              <a:defRPr sz="2200"/>
            </a:lvl2pPr>
            <a:lvl3pPr>
              <a:defRPr sz="20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544" y="6321771"/>
            <a:ext cx="1130242" cy="397091"/>
          </a:xfrm>
          <a:prstGeom prst="rect">
            <a:avLst/>
          </a:prstGeom>
        </p:spPr>
      </p:pic>
      <p:sp>
        <p:nvSpPr>
          <p:cNvPr id="10" name="Rechthoek 7">
            <a:extLst>
              <a:ext uri="{FF2B5EF4-FFF2-40B4-BE49-F238E27FC236}">
                <a16:creationId xmlns:a16="http://schemas.microsoft.com/office/drawing/2014/main" id="{188A5235-78FC-4AF4-95C4-25EDBE4EDB51}"/>
              </a:ext>
            </a:extLst>
          </p:cNvPr>
          <p:cNvSpPr/>
          <p:nvPr userDrawn="1"/>
        </p:nvSpPr>
        <p:spPr>
          <a:xfrm>
            <a:off x="0" y="-32706"/>
            <a:ext cx="9144000" cy="116079"/>
          </a:xfrm>
          <a:prstGeom prst="rect">
            <a:avLst/>
          </a:prstGeom>
          <a:solidFill>
            <a:srgbClr val="488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6890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ekstdia">
    <p:bg>
      <p:bgPr>
        <a:blipFill dpi="0" rotWithShape="1">
          <a:blip r:embed="rId2">
            <a:alphaModFix amt="10000"/>
            <a:lum/>
          </a:blip>
          <a:srcRect/>
          <a:stretch>
            <a:fillRect l="-30000" r="-30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3AC3B2-AA21-4C84-9C5C-569B2443BDA1}"/>
              </a:ext>
            </a:extLst>
          </p:cNvPr>
          <p:cNvSpPr/>
          <p:nvPr userDrawn="1"/>
        </p:nvSpPr>
        <p:spPr>
          <a:xfrm>
            <a:off x="0" y="6237311"/>
            <a:ext cx="9144000" cy="620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2" name="Afbeelding 6">
            <a:extLst>
              <a:ext uri="{FF2B5EF4-FFF2-40B4-BE49-F238E27FC236}">
                <a16:creationId xmlns:a16="http://schemas.microsoft.com/office/drawing/2014/main" id="{2B39EF42-DBDD-4A76-BA2B-1DF5C74B33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544" y="6321771"/>
            <a:ext cx="1130242" cy="397091"/>
          </a:xfrm>
          <a:prstGeom prst="rect">
            <a:avLst/>
          </a:prstGeom>
        </p:spPr>
      </p:pic>
      <p:sp>
        <p:nvSpPr>
          <p:cNvPr id="9" name="Rechthoek 8"/>
          <p:cNvSpPr/>
          <p:nvPr userDrawn="1"/>
        </p:nvSpPr>
        <p:spPr>
          <a:xfrm>
            <a:off x="0" y="0"/>
            <a:ext cx="9144000"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457200" y="476672"/>
            <a:ext cx="8229600" cy="998984"/>
          </a:xfrm>
        </p:spPr>
        <p:txBody>
          <a:bodyPr/>
          <a:lstStyle>
            <a:lvl1pPr algn="l">
              <a:defRPr>
                <a:solidFill>
                  <a:srgbClr val="008640"/>
                </a:solidFill>
              </a:defRPr>
            </a:lvl1pPr>
          </a:lstStyle>
          <a:p>
            <a:r>
              <a:rPr lang="en-US"/>
              <a:t>Click to edit Master title style</a:t>
            </a:r>
            <a:endParaRPr lang="nl-NL" dirty="0"/>
          </a:p>
        </p:txBody>
      </p:sp>
      <p:sp>
        <p:nvSpPr>
          <p:cNvPr id="3" name="Tijdelijke aanduiding voor dianummer 2"/>
          <p:cNvSpPr>
            <a:spLocks noGrp="1"/>
          </p:cNvSpPr>
          <p:nvPr>
            <p:ph type="sldNum" sz="quarter" idx="10"/>
          </p:nvPr>
        </p:nvSpPr>
        <p:spPr/>
        <p:txBody>
          <a:bodyPr/>
          <a:lstStyle>
            <a:lvl1pPr>
              <a:defRPr>
                <a:solidFill>
                  <a:srgbClr val="488455"/>
                </a:solidFill>
              </a:defRPr>
            </a:lvl1pPr>
          </a:lstStyle>
          <a:p>
            <a:fld id="{64C2789A-5A3C-4BC4-A27B-7BBE2AADD18C}" type="slidenum">
              <a:rPr lang="nl-NL" smtClean="0"/>
              <a:pPr/>
              <a:t>‹nr.›</a:t>
            </a:fld>
            <a:endParaRPr lang="nl-NL" dirty="0"/>
          </a:p>
        </p:txBody>
      </p:sp>
      <p:sp>
        <p:nvSpPr>
          <p:cNvPr id="5" name="Tijdelijke aanduiding voor tekst 2"/>
          <p:cNvSpPr>
            <a:spLocks noGrp="1"/>
          </p:cNvSpPr>
          <p:nvPr>
            <p:ph idx="1"/>
          </p:nvPr>
        </p:nvSpPr>
        <p:spPr>
          <a:xfrm>
            <a:off x="457200" y="1988840"/>
            <a:ext cx="8229600" cy="4176464"/>
          </a:xfrm>
          <a:prstGeom prst="rect">
            <a:avLst/>
          </a:prstGeom>
          <a:solidFill>
            <a:schemeClr val="bg1">
              <a:alpha val="0"/>
            </a:schemeClr>
          </a:solidFill>
          <a:ln>
            <a:noFill/>
          </a:ln>
        </p:spPr>
        <p:txBody>
          <a:bodyPr vert="horz" lIns="180000" tIns="360000" rIns="180000" bIns="360000" rtlCol="0">
            <a:normAutofit/>
          </a:bodyPr>
          <a:lstStyle>
            <a:lvl1pPr>
              <a:buClr>
                <a:srgbClr val="009B3E"/>
              </a:buClr>
              <a:defRPr>
                <a:latin typeface="+mj-lt"/>
              </a:defRPr>
            </a:lvl1pPr>
            <a:lvl2pPr>
              <a:defRPr sz="2200"/>
            </a:lvl2pPr>
            <a:lvl3pPr>
              <a:defRPr sz="2000"/>
            </a:lvl3pPr>
            <a:lvl4pPr>
              <a:defRPr sz="20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8" name="Rechthoek 7"/>
          <p:cNvSpPr/>
          <p:nvPr userDrawn="1"/>
        </p:nvSpPr>
        <p:spPr>
          <a:xfrm>
            <a:off x="0" y="1360238"/>
            <a:ext cx="9144000" cy="116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7">
            <a:extLst>
              <a:ext uri="{FF2B5EF4-FFF2-40B4-BE49-F238E27FC236}">
                <a16:creationId xmlns:a16="http://schemas.microsoft.com/office/drawing/2014/main" id="{188A5235-78FC-4AF4-95C4-25EDBE4EDB51}"/>
              </a:ext>
            </a:extLst>
          </p:cNvPr>
          <p:cNvSpPr/>
          <p:nvPr userDrawn="1"/>
        </p:nvSpPr>
        <p:spPr>
          <a:xfrm>
            <a:off x="0" y="-32706"/>
            <a:ext cx="9144000" cy="116079"/>
          </a:xfrm>
          <a:prstGeom prst="rect">
            <a:avLst/>
          </a:prstGeom>
          <a:solidFill>
            <a:srgbClr val="488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06776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ekstdia">
    <p:bg>
      <p:bgPr>
        <a:blipFill dpi="0" rotWithShape="1">
          <a:blip r:embed="rId2">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8" name="Rechthoek 7"/>
          <p:cNvSpPr/>
          <p:nvPr userDrawn="1"/>
        </p:nvSpPr>
        <p:spPr>
          <a:xfrm>
            <a:off x="0" y="83374"/>
            <a:ext cx="9144000" cy="1392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a:extLst>
              <a:ext uri="{FF2B5EF4-FFF2-40B4-BE49-F238E27FC236}">
                <a16:creationId xmlns:a16="http://schemas.microsoft.com/office/drawing/2014/main" id="{333AC3B2-AA21-4C84-9C5C-569B2443BDA1}"/>
              </a:ext>
            </a:extLst>
          </p:cNvPr>
          <p:cNvSpPr/>
          <p:nvPr userDrawn="1"/>
        </p:nvSpPr>
        <p:spPr>
          <a:xfrm>
            <a:off x="0" y="6237311"/>
            <a:ext cx="9144000" cy="620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2" name="Afbeelding 6">
            <a:extLst>
              <a:ext uri="{FF2B5EF4-FFF2-40B4-BE49-F238E27FC236}">
                <a16:creationId xmlns:a16="http://schemas.microsoft.com/office/drawing/2014/main" id="{2B39EF42-DBDD-4A76-BA2B-1DF5C74B33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544" y="6321771"/>
            <a:ext cx="1130242" cy="397091"/>
          </a:xfrm>
          <a:prstGeom prst="rect">
            <a:avLst/>
          </a:prstGeom>
        </p:spPr>
      </p:pic>
      <p:sp>
        <p:nvSpPr>
          <p:cNvPr id="9" name="Rechthoek 8"/>
          <p:cNvSpPr/>
          <p:nvPr userDrawn="1"/>
        </p:nvSpPr>
        <p:spPr>
          <a:xfrm>
            <a:off x="0" y="0"/>
            <a:ext cx="9144000"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457200" y="476672"/>
            <a:ext cx="8229600" cy="998984"/>
          </a:xfrm>
        </p:spPr>
        <p:txBody>
          <a:bodyPr/>
          <a:lstStyle>
            <a:lvl1pPr algn="l">
              <a:defRPr>
                <a:solidFill>
                  <a:srgbClr val="008640"/>
                </a:solidFill>
              </a:defRPr>
            </a:lvl1pPr>
          </a:lstStyle>
          <a:p>
            <a:r>
              <a:rPr lang="en-US"/>
              <a:t>Click to edit Master title style</a:t>
            </a:r>
            <a:endParaRPr lang="nl-NL" dirty="0"/>
          </a:p>
        </p:txBody>
      </p:sp>
      <p:sp>
        <p:nvSpPr>
          <p:cNvPr id="3" name="Tijdelijke aanduiding voor dianummer 2"/>
          <p:cNvSpPr>
            <a:spLocks noGrp="1"/>
          </p:cNvSpPr>
          <p:nvPr>
            <p:ph type="sldNum" sz="quarter" idx="10"/>
          </p:nvPr>
        </p:nvSpPr>
        <p:spPr/>
        <p:txBody>
          <a:bodyPr/>
          <a:lstStyle>
            <a:lvl1pPr>
              <a:defRPr>
                <a:solidFill>
                  <a:srgbClr val="488455"/>
                </a:solidFill>
              </a:defRPr>
            </a:lvl1pPr>
          </a:lstStyle>
          <a:p>
            <a:fld id="{64C2789A-5A3C-4BC4-A27B-7BBE2AADD18C}" type="slidenum">
              <a:rPr lang="nl-NL" smtClean="0"/>
              <a:pPr/>
              <a:t>‹nr.›</a:t>
            </a:fld>
            <a:endParaRPr lang="nl-NL" dirty="0"/>
          </a:p>
        </p:txBody>
      </p:sp>
      <p:sp>
        <p:nvSpPr>
          <p:cNvPr id="5" name="Tijdelijke aanduiding voor tekst 2"/>
          <p:cNvSpPr>
            <a:spLocks noGrp="1"/>
          </p:cNvSpPr>
          <p:nvPr>
            <p:ph idx="1"/>
          </p:nvPr>
        </p:nvSpPr>
        <p:spPr>
          <a:xfrm>
            <a:off x="457200" y="1988840"/>
            <a:ext cx="8229600" cy="4176464"/>
          </a:xfrm>
          <a:prstGeom prst="rect">
            <a:avLst/>
          </a:prstGeom>
          <a:solidFill>
            <a:schemeClr val="bg1">
              <a:alpha val="0"/>
            </a:schemeClr>
          </a:solidFill>
          <a:ln>
            <a:noFill/>
          </a:ln>
        </p:spPr>
        <p:txBody>
          <a:bodyPr vert="horz" lIns="180000" tIns="360000" rIns="180000" bIns="360000" rtlCol="0">
            <a:normAutofit/>
          </a:bodyPr>
          <a:lstStyle>
            <a:lvl1pPr>
              <a:buClr>
                <a:srgbClr val="009B3E"/>
              </a:buClr>
              <a:defRPr>
                <a:latin typeface="+mj-lt"/>
              </a:defRPr>
            </a:lvl1pPr>
            <a:lvl2pPr>
              <a:defRPr sz="2200"/>
            </a:lvl2pPr>
            <a:lvl3pPr>
              <a:defRPr sz="2000"/>
            </a:lvl3pPr>
            <a:lvl4pPr>
              <a:defRPr sz="20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10" name="Rechthoek 7">
            <a:extLst>
              <a:ext uri="{FF2B5EF4-FFF2-40B4-BE49-F238E27FC236}">
                <a16:creationId xmlns:a16="http://schemas.microsoft.com/office/drawing/2014/main" id="{188A5235-78FC-4AF4-95C4-25EDBE4EDB51}"/>
              </a:ext>
            </a:extLst>
          </p:cNvPr>
          <p:cNvSpPr/>
          <p:nvPr userDrawn="1"/>
        </p:nvSpPr>
        <p:spPr>
          <a:xfrm>
            <a:off x="0" y="-32706"/>
            <a:ext cx="9144000" cy="116079"/>
          </a:xfrm>
          <a:prstGeom prst="rect">
            <a:avLst/>
          </a:prstGeom>
          <a:solidFill>
            <a:srgbClr val="488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1697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3117587-0FE5-47F6-A3C2-0FD841ED0E41}"/>
              </a:ext>
            </a:extLst>
          </p:cNvPr>
          <p:cNvSpPr/>
          <p:nvPr userDrawn="1"/>
        </p:nvSpPr>
        <p:spPr>
          <a:xfrm>
            <a:off x="0" y="6237311"/>
            <a:ext cx="9144000" cy="620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457200" y="476672"/>
            <a:ext cx="8229600" cy="998984"/>
          </a:xfrm>
        </p:spPr>
        <p:txBody>
          <a:bodyPr/>
          <a:lstStyle>
            <a:lvl1pPr algn="l">
              <a:defRPr>
                <a:solidFill>
                  <a:srgbClr val="008640"/>
                </a:solidFill>
              </a:defRPr>
            </a:lvl1pPr>
          </a:lstStyle>
          <a:p>
            <a:r>
              <a:rPr lang="en-US"/>
              <a:t>Click to edit Master title style</a:t>
            </a:r>
            <a:endParaRPr lang="nl-NL" dirty="0"/>
          </a:p>
        </p:txBody>
      </p:sp>
      <p:sp>
        <p:nvSpPr>
          <p:cNvPr id="3" name="Tijdelijke aanduiding voor dianummer 2"/>
          <p:cNvSpPr>
            <a:spLocks noGrp="1"/>
          </p:cNvSpPr>
          <p:nvPr>
            <p:ph type="sldNum" sz="quarter" idx="10"/>
          </p:nvPr>
        </p:nvSpPr>
        <p:spPr/>
        <p:txBody>
          <a:bodyPr/>
          <a:lstStyle>
            <a:lvl1pPr>
              <a:defRPr>
                <a:solidFill>
                  <a:srgbClr val="488455"/>
                </a:solidFill>
              </a:defRPr>
            </a:lvl1pPr>
          </a:lstStyle>
          <a:p>
            <a:fld id="{64C2789A-5A3C-4BC4-A27B-7BBE2AADD18C}" type="slidenum">
              <a:rPr lang="nl-NL" smtClean="0"/>
              <a:pPr/>
              <a:t>‹nr.›</a:t>
            </a:fld>
            <a:endParaRPr lang="nl-NL" dirty="0"/>
          </a:p>
        </p:txBody>
      </p:sp>
      <p:sp>
        <p:nvSpPr>
          <p:cNvPr id="5" name="Tijdelijke aanduiding voor tekst 2"/>
          <p:cNvSpPr>
            <a:spLocks noGrp="1"/>
          </p:cNvSpPr>
          <p:nvPr>
            <p:ph idx="1"/>
          </p:nvPr>
        </p:nvSpPr>
        <p:spPr>
          <a:xfrm>
            <a:off x="457200" y="1988840"/>
            <a:ext cx="8229600" cy="4176464"/>
          </a:xfrm>
          <a:prstGeom prst="rect">
            <a:avLst/>
          </a:prstGeom>
          <a:solidFill>
            <a:schemeClr val="bg1">
              <a:alpha val="0"/>
            </a:schemeClr>
          </a:solidFill>
          <a:ln>
            <a:noFill/>
          </a:ln>
        </p:spPr>
        <p:txBody>
          <a:bodyPr vert="horz" lIns="180000" tIns="360000" rIns="180000" bIns="360000" rtlCol="0">
            <a:normAutofit/>
          </a:bodyPr>
          <a:lstStyle>
            <a:lvl1pPr>
              <a:buClr>
                <a:srgbClr val="009B3E"/>
              </a:buClr>
              <a:defRPr>
                <a:latin typeface="+mj-lt"/>
              </a:defRPr>
            </a:lvl1pPr>
            <a:lvl2pPr>
              <a:defRPr sz="2200"/>
            </a:lvl2pPr>
            <a:lvl3pPr>
              <a:defRPr sz="2000"/>
            </a:lvl3pPr>
            <a:lvl4pPr>
              <a:defRPr sz="20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6321771"/>
            <a:ext cx="1130242" cy="397091"/>
          </a:xfrm>
          <a:prstGeom prst="rect">
            <a:avLst/>
          </a:prstGeom>
        </p:spPr>
      </p:pic>
      <p:sp>
        <p:nvSpPr>
          <p:cNvPr id="10" name="Rechthoek 7">
            <a:extLst>
              <a:ext uri="{FF2B5EF4-FFF2-40B4-BE49-F238E27FC236}">
                <a16:creationId xmlns:a16="http://schemas.microsoft.com/office/drawing/2014/main" id="{188A5235-78FC-4AF4-95C4-25EDBE4EDB51}"/>
              </a:ext>
            </a:extLst>
          </p:cNvPr>
          <p:cNvSpPr/>
          <p:nvPr userDrawn="1"/>
        </p:nvSpPr>
        <p:spPr>
          <a:xfrm>
            <a:off x="0" y="-32706"/>
            <a:ext cx="9144000" cy="116079"/>
          </a:xfrm>
          <a:prstGeom prst="rect">
            <a:avLst/>
          </a:prstGeom>
          <a:solidFill>
            <a:srgbClr val="488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8225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ussenblad_tekst">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hthoek 2"/>
          <p:cNvSpPr/>
          <p:nvPr userDrawn="1"/>
        </p:nvSpPr>
        <p:spPr>
          <a:xfrm>
            <a:off x="0" y="0"/>
            <a:ext cx="9144000" cy="116079"/>
          </a:xfrm>
          <a:prstGeom prst="rect">
            <a:avLst/>
          </a:prstGeom>
          <a:solidFill>
            <a:srgbClr val="008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tangle 4">
            <a:extLst>
              <a:ext uri="{FF2B5EF4-FFF2-40B4-BE49-F238E27FC236}">
                <a16:creationId xmlns:a16="http://schemas.microsoft.com/office/drawing/2014/main" id="{9A6A052D-0CF8-489A-8266-7DB67F246D32}"/>
              </a:ext>
            </a:extLst>
          </p:cNvPr>
          <p:cNvSpPr/>
          <p:nvPr userDrawn="1"/>
        </p:nvSpPr>
        <p:spPr>
          <a:xfrm>
            <a:off x="0" y="6237311"/>
            <a:ext cx="9144000" cy="620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6">
            <a:extLst>
              <a:ext uri="{FF2B5EF4-FFF2-40B4-BE49-F238E27FC236}">
                <a16:creationId xmlns:a16="http://schemas.microsoft.com/office/drawing/2014/main" id="{7A7245F4-B0F1-4C78-97F2-D875331178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544" y="6321771"/>
            <a:ext cx="1130242" cy="397091"/>
          </a:xfrm>
          <a:prstGeom prst="rect">
            <a:avLst/>
          </a:prstGeom>
        </p:spPr>
      </p:pic>
      <p:sp>
        <p:nvSpPr>
          <p:cNvPr id="7" name="Tijdelijke aanduiding voor dianummer 5">
            <a:extLst>
              <a:ext uri="{FF2B5EF4-FFF2-40B4-BE49-F238E27FC236}">
                <a16:creationId xmlns:a16="http://schemas.microsoft.com/office/drawing/2014/main" id="{1A708DC0-9058-42DA-8960-1E2E665A15E4}"/>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2789A-5A3C-4BC4-A27B-7BBE2AADD18C}" type="slidenum">
              <a:rPr lang="nl-NL" smtClean="0"/>
              <a:t>‹nr.›</a:t>
            </a:fld>
            <a:endParaRPr lang="nl-NL"/>
          </a:p>
        </p:txBody>
      </p:sp>
      <p:sp>
        <p:nvSpPr>
          <p:cNvPr id="8" name="Tijdelijke aanduiding voor tekst 2">
            <a:extLst>
              <a:ext uri="{FF2B5EF4-FFF2-40B4-BE49-F238E27FC236}">
                <a16:creationId xmlns:a16="http://schemas.microsoft.com/office/drawing/2014/main" id="{6F388486-2922-48AD-9835-1C2EC913E377}"/>
              </a:ext>
            </a:extLst>
          </p:cNvPr>
          <p:cNvSpPr>
            <a:spLocks noGrp="1"/>
          </p:cNvSpPr>
          <p:nvPr>
            <p:ph idx="1"/>
          </p:nvPr>
        </p:nvSpPr>
        <p:spPr>
          <a:xfrm>
            <a:off x="827584" y="1268760"/>
            <a:ext cx="5544616" cy="3960440"/>
          </a:xfrm>
          <a:prstGeom prst="rect">
            <a:avLst/>
          </a:prstGeom>
          <a:solidFill>
            <a:srgbClr val="009B3E">
              <a:alpha val="78000"/>
            </a:srgbClr>
          </a:solidFill>
          <a:ln>
            <a:noFill/>
          </a:ln>
        </p:spPr>
        <p:txBody>
          <a:bodyPr vert="horz" lIns="180000" tIns="360000" rIns="180000" bIns="360000" rtlCol="0">
            <a:normAutofit/>
          </a:bodyPr>
          <a:lstStyle>
            <a:lvl1pPr>
              <a:buClr>
                <a:schemeClr val="bg1"/>
              </a:buClr>
              <a:defRPr>
                <a:solidFill>
                  <a:schemeClr val="bg1"/>
                </a:solidFill>
              </a:defRPr>
            </a:lvl1pPr>
            <a:lvl2pPr>
              <a:buClr>
                <a:schemeClr val="bg1"/>
              </a:buClr>
              <a:defRPr sz="22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18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Tree>
    <p:extLst>
      <p:ext uri="{BB962C8B-B14F-4D97-AF65-F5344CB8AC3E}">
        <p14:creationId xmlns:p14="http://schemas.microsoft.com/office/powerpoint/2010/main" val="1418146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ssenblad-tekst">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E64CE8-F1CD-4691-8EAF-C1024C06AB38}"/>
              </a:ext>
            </a:extLst>
          </p:cNvPr>
          <p:cNvSpPr/>
          <p:nvPr userDrawn="1"/>
        </p:nvSpPr>
        <p:spPr>
          <a:xfrm>
            <a:off x="0" y="6237311"/>
            <a:ext cx="9144000" cy="620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6">
            <a:extLst>
              <a:ext uri="{FF2B5EF4-FFF2-40B4-BE49-F238E27FC236}">
                <a16:creationId xmlns:a16="http://schemas.microsoft.com/office/drawing/2014/main" id="{6B9E7121-19A2-4369-8054-4B5E5017EC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544" y="6321771"/>
            <a:ext cx="1130242" cy="397091"/>
          </a:xfrm>
          <a:prstGeom prst="rect">
            <a:avLst/>
          </a:prstGeom>
        </p:spPr>
      </p:pic>
      <p:sp>
        <p:nvSpPr>
          <p:cNvPr id="3" name="Rechthoek 2"/>
          <p:cNvSpPr/>
          <p:nvPr userDrawn="1"/>
        </p:nvSpPr>
        <p:spPr>
          <a:xfrm>
            <a:off x="0" y="0"/>
            <a:ext cx="9144000" cy="116079"/>
          </a:xfrm>
          <a:prstGeom prst="rect">
            <a:avLst/>
          </a:prstGeom>
          <a:solidFill>
            <a:srgbClr val="008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tekst 2"/>
          <p:cNvSpPr>
            <a:spLocks noGrp="1"/>
          </p:cNvSpPr>
          <p:nvPr>
            <p:ph idx="1"/>
          </p:nvPr>
        </p:nvSpPr>
        <p:spPr>
          <a:xfrm>
            <a:off x="827584" y="1268760"/>
            <a:ext cx="5544616" cy="3960440"/>
          </a:xfrm>
          <a:prstGeom prst="rect">
            <a:avLst/>
          </a:prstGeom>
          <a:solidFill>
            <a:srgbClr val="009B3E">
              <a:alpha val="78000"/>
            </a:srgbClr>
          </a:solidFill>
          <a:ln>
            <a:noFill/>
          </a:ln>
        </p:spPr>
        <p:txBody>
          <a:bodyPr vert="horz" lIns="180000" tIns="360000" rIns="180000" bIns="360000" rtlCol="0">
            <a:normAutofit/>
          </a:bodyPr>
          <a:lstStyle>
            <a:lvl1pPr>
              <a:buClr>
                <a:schemeClr val="bg1"/>
              </a:buClr>
              <a:defRPr>
                <a:solidFill>
                  <a:schemeClr val="bg1"/>
                </a:solidFill>
              </a:defRPr>
            </a:lvl1pPr>
            <a:lvl2pPr>
              <a:buClr>
                <a:schemeClr val="bg1"/>
              </a:buClr>
              <a:defRPr sz="22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ianummer 5">
            <a:extLst>
              <a:ext uri="{FF2B5EF4-FFF2-40B4-BE49-F238E27FC236}">
                <a16:creationId xmlns:a16="http://schemas.microsoft.com/office/drawing/2014/main" id="{EBC2A6D7-E67A-403C-A8E1-3455A7314272}"/>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2789A-5A3C-4BC4-A27B-7BBE2AADD18C}" type="slidenum">
              <a:rPr lang="nl-NL" smtClean="0"/>
              <a:t>‹nr.›</a:t>
            </a:fld>
            <a:endParaRPr lang="nl-NL"/>
          </a:p>
        </p:txBody>
      </p:sp>
    </p:spTree>
    <p:extLst>
      <p:ext uri="{BB962C8B-B14F-4D97-AF65-F5344CB8AC3E}">
        <p14:creationId xmlns:p14="http://schemas.microsoft.com/office/powerpoint/2010/main" val="1916967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ssenbla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87624" y="1196752"/>
            <a:ext cx="2524238" cy="1928410"/>
          </a:xfrm>
          <a:solidFill>
            <a:srgbClr val="488455"/>
          </a:solidFill>
        </p:spPr>
        <p:txBody>
          <a:bodyPr anchor="ctr" anchorCtr="0">
            <a:normAutofit/>
          </a:bodyPr>
          <a:lstStyle>
            <a:lvl1pPr>
              <a:defRPr sz="2400">
                <a:solidFill>
                  <a:schemeClr val="bg1"/>
                </a:solidFill>
              </a:defRPr>
            </a:lvl1pPr>
          </a:lstStyle>
          <a:p>
            <a:r>
              <a:rPr lang="nl-NL" dirty="0"/>
              <a:t>Tussenblad</a:t>
            </a:r>
            <a:br>
              <a:rPr lang="nl-NL" dirty="0"/>
            </a:br>
            <a:r>
              <a:rPr lang="nl-NL" dirty="0"/>
              <a:t>zet hier de titel neer</a:t>
            </a:r>
            <a:br>
              <a:rPr lang="nl-NL" dirty="0"/>
            </a:br>
            <a:endParaRPr lang="nl-NL" dirty="0"/>
          </a:p>
        </p:txBody>
      </p:sp>
      <p:sp>
        <p:nvSpPr>
          <p:cNvPr id="3" name="Rechthoek 2"/>
          <p:cNvSpPr/>
          <p:nvPr userDrawn="1"/>
        </p:nvSpPr>
        <p:spPr>
          <a:xfrm>
            <a:off x="0" y="0"/>
            <a:ext cx="9144000" cy="116079"/>
          </a:xfrm>
          <a:prstGeom prst="rect">
            <a:avLst/>
          </a:prstGeom>
          <a:solidFill>
            <a:srgbClr val="008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6544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ussenblad2">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940152" y="3429000"/>
            <a:ext cx="2524238" cy="1928410"/>
          </a:xfrm>
          <a:solidFill>
            <a:srgbClr val="488455"/>
          </a:solidFill>
        </p:spPr>
        <p:txBody>
          <a:bodyPr anchor="ctr" anchorCtr="0">
            <a:normAutofit/>
          </a:bodyPr>
          <a:lstStyle>
            <a:lvl1pPr>
              <a:defRPr sz="2400">
                <a:solidFill>
                  <a:schemeClr val="bg1"/>
                </a:solidFill>
              </a:defRPr>
            </a:lvl1pPr>
          </a:lstStyle>
          <a:p>
            <a:r>
              <a:rPr lang="en-US"/>
              <a:t>Click to edit Master title style</a:t>
            </a:r>
            <a:endParaRPr lang="nl-NL" dirty="0"/>
          </a:p>
        </p:txBody>
      </p:sp>
      <p:sp>
        <p:nvSpPr>
          <p:cNvPr id="3" name="Rechthoek 2"/>
          <p:cNvSpPr/>
          <p:nvPr userDrawn="1"/>
        </p:nvSpPr>
        <p:spPr>
          <a:xfrm>
            <a:off x="0" y="0"/>
            <a:ext cx="9144000" cy="116079"/>
          </a:xfrm>
          <a:prstGeom prst="rect">
            <a:avLst/>
          </a:prstGeom>
          <a:solidFill>
            <a:srgbClr val="008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6021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457200" y="1735808"/>
            <a:ext cx="8229600" cy="4594110"/>
          </a:xfrm>
          <a:prstGeom prst="rect">
            <a:avLst/>
          </a:prstGeom>
          <a:solidFill>
            <a:schemeClr val="bg1">
              <a:alpha val="80000"/>
            </a:schemeClr>
          </a:solidFill>
          <a:ln>
            <a:noFill/>
          </a:ln>
        </p:spPr>
        <p:txBody>
          <a:bodyPr vert="horz" lIns="180000" tIns="0" rIns="18000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2789A-5A3C-4BC4-A27B-7BBE2AADD18C}" type="slidenum">
              <a:rPr lang="nl-NL" smtClean="0"/>
              <a:t>‹nr.›</a:t>
            </a:fld>
            <a:endParaRPr lang="nl-NL"/>
          </a:p>
        </p:txBody>
      </p:sp>
    </p:spTree>
    <p:extLst>
      <p:ext uri="{BB962C8B-B14F-4D97-AF65-F5344CB8AC3E}">
        <p14:creationId xmlns:p14="http://schemas.microsoft.com/office/powerpoint/2010/main" val="3891394419"/>
      </p:ext>
    </p:extLst>
  </p:cSld>
  <p:clrMap bg1="lt1" tx1="dk1" bg2="lt2" tx2="dk2" accent1="accent1" accent2="accent2" accent3="accent3" accent4="accent4" accent5="accent5" accent6="accent6" hlink="hlink" folHlink="folHlink"/>
  <p:sldLayoutIdLst>
    <p:sldLayoutId id="2147483659" r:id="rId1"/>
    <p:sldLayoutId id="2147483670" r:id="rId2"/>
    <p:sldLayoutId id="2147483668" r:id="rId3"/>
    <p:sldLayoutId id="2147483671" r:id="rId4"/>
    <p:sldLayoutId id="2147483660" r:id="rId5"/>
    <p:sldLayoutId id="2147483665" r:id="rId6"/>
    <p:sldLayoutId id="2147483669" r:id="rId7"/>
    <p:sldLayoutId id="2147483661" r:id="rId8"/>
    <p:sldLayoutId id="2147483667" r:id="rId9"/>
  </p:sldLayoutIdLst>
  <p:hf hdr="0" ftr="0" dt="0"/>
  <p:txStyles>
    <p:titleStyle>
      <a:lvl1pPr algn="l" defTabSz="914400" rtl="0" eaLnBrk="1" latinLnBrk="0" hangingPunct="1">
        <a:spcBef>
          <a:spcPct val="0"/>
        </a:spcBef>
        <a:buNone/>
        <a:defRPr sz="3500" b="1" kern="1200">
          <a:solidFill>
            <a:srgbClr val="488455"/>
          </a:solidFill>
          <a:latin typeface="Verdana" panose="020B0604030504040204" pitchFamily="34" charset="0"/>
          <a:ea typeface="Verdana" panose="020B0604030504040204" pitchFamily="34" charset="0"/>
          <a:cs typeface="Arial" panose="020B0604020202020204" pitchFamily="34" charset="0"/>
        </a:defRPr>
      </a:lvl1pPr>
    </p:titleStyle>
    <p:bodyStyle>
      <a:lvl1pPr marL="342900" indent="-342900" algn="l" defTabSz="914400" rtl="0" eaLnBrk="1" latinLnBrk="0" hangingPunct="1">
        <a:spcBef>
          <a:spcPct val="20000"/>
        </a:spcBef>
        <a:buClr>
          <a:srgbClr val="488455"/>
        </a:buClr>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Arial" panose="020B0604020202020204" pitchFamily="34" charset="0"/>
        </a:defRPr>
      </a:lvl1pPr>
      <a:lvl2pPr marL="742950" indent="-285750" algn="l" defTabSz="914400" rtl="0" eaLnBrk="1" latinLnBrk="0" hangingPunct="1">
        <a:spcBef>
          <a:spcPct val="20000"/>
        </a:spcBef>
        <a:buClr>
          <a:srgbClr val="48845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864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864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864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133_133B4183.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hyperlink" Target="http://www.cargillpensioen.n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56608" y="2344424"/>
            <a:ext cx="4231416" cy="2232247"/>
          </a:xfrm>
        </p:spPr>
        <p:txBody>
          <a:bodyPr/>
          <a:lstStyle/>
          <a:p>
            <a:br>
              <a:rPr lang="nl-NL" dirty="0"/>
            </a:br>
            <a:r>
              <a:rPr lang="nl-NL" dirty="0"/>
              <a:t>Update 2024</a:t>
            </a:r>
            <a:br>
              <a:rPr lang="nl-NL" dirty="0"/>
            </a:br>
            <a:r>
              <a:rPr lang="nl-NL" dirty="0"/>
              <a:t> </a:t>
            </a:r>
            <a:br>
              <a:rPr lang="nl-NL" sz="2400" dirty="0"/>
            </a:br>
            <a:r>
              <a:rPr lang="nl-NL" dirty="0"/>
              <a:t> </a:t>
            </a:r>
          </a:p>
        </p:txBody>
      </p:sp>
      <p:sp>
        <p:nvSpPr>
          <p:cNvPr id="5" name="TextBox 4">
            <a:extLst>
              <a:ext uri="{FF2B5EF4-FFF2-40B4-BE49-F238E27FC236}">
                <a16:creationId xmlns:a16="http://schemas.microsoft.com/office/drawing/2014/main" id="{E003D516-2673-4264-A186-6B05B3A381A4}"/>
              </a:ext>
            </a:extLst>
          </p:cNvPr>
          <p:cNvSpPr txBox="1"/>
          <p:nvPr/>
        </p:nvSpPr>
        <p:spPr>
          <a:xfrm>
            <a:off x="556608" y="4604855"/>
            <a:ext cx="3957464" cy="400110"/>
          </a:xfrm>
          <a:prstGeom prst="rect">
            <a:avLst/>
          </a:prstGeom>
          <a:noFill/>
        </p:spPr>
        <p:txBody>
          <a:bodyPr wrap="square" rtlCol="0">
            <a:spAutoFit/>
          </a:bodyPr>
          <a:lstStyle/>
          <a:p>
            <a:r>
              <a:rPr lang="nl-NL" sz="2000" dirty="0">
                <a:solidFill>
                  <a:srgbClr val="008752"/>
                </a:solidFill>
              </a:rPr>
              <a:t>Stichting Pensioenfonds Cargill </a:t>
            </a:r>
          </a:p>
        </p:txBody>
      </p:sp>
    </p:spTree>
    <p:extLst>
      <p:ext uri="{BB962C8B-B14F-4D97-AF65-F5344CB8AC3E}">
        <p14:creationId xmlns:p14="http://schemas.microsoft.com/office/powerpoint/2010/main" val="15416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FEBEB1-7B78-4FE1-BAE3-26B0B707DC83}"/>
              </a:ext>
            </a:extLst>
          </p:cNvPr>
          <p:cNvSpPr>
            <a:spLocks noGrp="1"/>
          </p:cNvSpPr>
          <p:nvPr>
            <p:ph type="title"/>
          </p:nvPr>
        </p:nvSpPr>
        <p:spPr>
          <a:xfrm>
            <a:off x="5868144" y="3429000"/>
            <a:ext cx="2736304" cy="1928410"/>
          </a:xfrm>
        </p:spPr>
        <p:txBody>
          <a:bodyPr anchor="ctr" anchorCtr="0"/>
          <a:lstStyle/>
          <a:p>
            <a:r>
              <a:rPr lang="nl-NL" dirty="0"/>
              <a:t>Organisatie</a:t>
            </a:r>
          </a:p>
        </p:txBody>
      </p:sp>
      <p:sp>
        <p:nvSpPr>
          <p:cNvPr id="2" name="Slide Number Placeholder 1">
            <a:extLst>
              <a:ext uri="{FF2B5EF4-FFF2-40B4-BE49-F238E27FC236}">
                <a16:creationId xmlns:a16="http://schemas.microsoft.com/office/drawing/2014/main" id="{DA8C29AD-5FDD-4634-91FF-25F4DFA17366}"/>
              </a:ext>
            </a:extLst>
          </p:cNvPr>
          <p:cNvSpPr>
            <a:spLocks noGrp="1"/>
          </p:cNvSpPr>
          <p:nvPr>
            <p:ph type="sldNum" sz="quarter" idx="4294967295"/>
          </p:nvPr>
        </p:nvSpPr>
        <p:spPr>
          <a:xfrm>
            <a:off x="7010400" y="6356350"/>
            <a:ext cx="2133600" cy="365125"/>
          </a:xfrm>
        </p:spPr>
        <p:txBody>
          <a:bodyPr/>
          <a:lstStyle/>
          <a:p>
            <a:fld id="{64C2789A-5A3C-4BC4-A27B-7BBE2AADD18C}" type="slidenum">
              <a:rPr lang="nl-NL" smtClean="0"/>
              <a:pPr/>
              <a:t>10</a:t>
            </a:fld>
            <a:endParaRPr lang="nl-NL" dirty="0"/>
          </a:p>
        </p:txBody>
      </p:sp>
    </p:spTree>
    <p:extLst>
      <p:ext uri="{BB962C8B-B14F-4D97-AF65-F5344CB8AC3E}">
        <p14:creationId xmlns:p14="http://schemas.microsoft.com/office/powerpoint/2010/main" val="48965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AF2A0-2A33-4FC3-A131-616E6D41C14E}"/>
              </a:ext>
            </a:extLst>
          </p:cNvPr>
          <p:cNvSpPr>
            <a:spLocks noGrp="1"/>
          </p:cNvSpPr>
          <p:nvPr>
            <p:ph type="title"/>
          </p:nvPr>
        </p:nvSpPr>
        <p:spPr>
          <a:xfrm>
            <a:off x="457200" y="476672"/>
            <a:ext cx="8229600" cy="998984"/>
          </a:xfrm>
        </p:spPr>
        <p:txBody>
          <a:bodyPr/>
          <a:lstStyle/>
          <a:p>
            <a:pPr lvl="0"/>
            <a:r>
              <a:rPr lang="nl-NL" dirty="0"/>
              <a:t>Bestuur</a:t>
            </a:r>
          </a:p>
        </p:txBody>
      </p:sp>
      <p:sp>
        <p:nvSpPr>
          <p:cNvPr id="2" name="Slide Number Placeholder 1">
            <a:extLst>
              <a:ext uri="{FF2B5EF4-FFF2-40B4-BE49-F238E27FC236}">
                <a16:creationId xmlns:a16="http://schemas.microsoft.com/office/drawing/2014/main" id="{DA8C29AD-5FDD-4634-91FF-25F4DFA17366}"/>
              </a:ext>
            </a:extLst>
          </p:cNvPr>
          <p:cNvSpPr>
            <a:spLocks noGrp="1"/>
          </p:cNvSpPr>
          <p:nvPr>
            <p:ph type="sldNum" sz="quarter" idx="10"/>
          </p:nvPr>
        </p:nvSpPr>
        <p:spPr>
          <a:xfrm>
            <a:off x="6553200" y="6356350"/>
            <a:ext cx="2133600" cy="365125"/>
          </a:xfrm>
        </p:spPr>
        <p:txBody>
          <a:bodyPr/>
          <a:lstStyle/>
          <a:p>
            <a:fld id="{64C2789A-5A3C-4BC4-A27B-7BBE2AADD18C}" type="slidenum">
              <a:rPr lang="nl-NL" smtClean="0"/>
              <a:pPr/>
              <a:t>11</a:t>
            </a:fld>
            <a:endParaRPr lang="nl-NL" dirty="0"/>
          </a:p>
        </p:txBody>
      </p:sp>
      <p:graphicFrame>
        <p:nvGraphicFramePr>
          <p:cNvPr id="11" name="Content Placeholder 4">
            <a:extLst>
              <a:ext uri="{FF2B5EF4-FFF2-40B4-BE49-F238E27FC236}">
                <a16:creationId xmlns:a16="http://schemas.microsoft.com/office/drawing/2014/main" id="{A63E958B-195F-45C2-AC88-6E76C5AF2312}"/>
              </a:ext>
            </a:extLst>
          </p:cNvPr>
          <p:cNvGraphicFramePr>
            <a:graphicFrameLocks noGrp="1"/>
          </p:cNvGraphicFramePr>
          <p:nvPr>
            <p:ph idx="1"/>
            <p:extLst>
              <p:ext uri="{D42A27DB-BD31-4B8C-83A1-F6EECF244321}">
                <p14:modId xmlns:p14="http://schemas.microsoft.com/office/powerpoint/2010/main" val="214565368"/>
              </p:ext>
            </p:extLst>
          </p:nvPr>
        </p:nvGraphicFramePr>
        <p:xfrm>
          <a:off x="459771" y="3018019"/>
          <a:ext cx="7962056" cy="2656790"/>
        </p:xfrm>
        <a:graphic>
          <a:graphicData uri="http://schemas.openxmlformats.org/drawingml/2006/table">
            <a:tbl>
              <a:tblPr firstRow="1" bandRow="1">
                <a:tableStyleId>{5C22544A-7EE6-4342-B048-85BDC9FD1C3A}</a:tableStyleId>
              </a:tblPr>
              <a:tblGrid>
                <a:gridCol w="4749297">
                  <a:extLst>
                    <a:ext uri="{9D8B030D-6E8A-4147-A177-3AD203B41FA5}">
                      <a16:colId xmlns:a16="http://schemas.microsoft.com/office/drawing/2014/main" val="2687718486"/>
                    </a:ext>
                  </a:extLst>
                </a:gridCol>
                <a:gridCol w="3212759">
                  <a:extLst>
                    <a:ext uri="{9D8B030D-6E8A-4147-A177-3AD203B41FA5}">
                      <a16:colId xmlns:a16="http://schemas.microsoft.com/office/drawing/2014/main" val="2730244894"/>
                    </a:ext>
                  </a:extLst>
                </a:gridCol>
              </a:tblGrid>
              <a:tr h="431750">
                <a:tc>
                  <a:txBody>
                    <a:bodyPr/>
                    <a:lstStyle/>
                    <a:p>
                      <a:r>
                        <a:rPr lang="nl-NL" sz="1800" dirty="0"/>
                        <a:t>Naam</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solidFill>
                  </a:tcPr>
                </a:tc>
                <a:tc>
                  <a:txBody>
                    <a:bodyPr/>
                    <a:lstStyle/>
                    <a:p>
                      <a:r>
                        <a:rPr lang="nl-NL" sz="1800" dirty="0"/>
                        <a:t>Lid namens</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solidFill>
                  </a:tcPr>
                </a:tc>
                <a:extLst>
                  <a:ext uri="{0D108BD9-81ED-4DB2-BD59-A6C34878D82A}">
                    <a16:rowId xmlns:a16="http://schemas.microsoft.com/office/drawing/2014/main" val="3517768838"/>
                  </a:ext>
                </a:extLst>
              </a:tr>
              <a:tr h="370840">
                <a:tc>
                  <a:txBody>
                    <a:bodyPr/>
                    <a:lstStyle/>
                    <a:p>
                      <a:pPr marL="0" algn="l" defTabSz="914400" rtl="0" eaLnBrk="1" latinLnBrk="0" hangingPunct="1"/>
                      <a:r>
                        <a:rPr lang="nl-NL" sz="1800" kern="1200" dirty="0">
                          <a:solidFill>
                            <a:schemeClr val="dk1"/>
                          </a:solidFill>
                          <a:latin typeface="+mn-lt"/>
                          <a:ea typeface="+mn-ea"/>
                          <a:cs typeface="+mn-cs"/>
                        </a:rPr>
                        <a:t>Bert van der Plas, voorzitter</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tc>
                  <a:txBody>
                    <a:bodyPr/>
                    <a:lstStyle/>
                    <a:p>
                      <a:pPr marL="0" algn="l" defTabSz="914400" rtl="0" eaLnBrk="1" latinLnBrk="0" hangingPunct="1"/>
                      <a:r>
                        <a:rPr lang="nl-NL" sz="1800" kern="1200" dirty="0">
                          <a:solidFill>
                            <a:schemeClr val="dk1"/>
                          </a:solidFill>
                          <a:latin typeface="+mn-lt"/>
                          <a:ea typeface="+mn-ea"/>
                          <a:cs typeface="+mn-cs"/>
                        </a:rPr>
                        <a:t>de werkgever</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extLst>
                  <a:ext uri="{0D108BD9-81ED-4DB2-BD59-A6C34878D82A}">
                    <a16:rowId xmlns:a16="http://schemas.microsoft.com/office/drawing/2014/main" val="3823731314"/>
                  </a:ext>
                </a:extLst>
              </a:tr>
              <a:tr h="370840">
                <a:tc>
                  <a:txBody>
                    <a:bodyPr/>
                    <a:lstStyle/>
                    <a:p>
                      <a:r>
                        <a:rPr lang="nl-NL" sz="1800" dirty="0"/>
                        <a:t>Chris Peeperkorn, secretaris</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800" dirty="0"/>
                        <a:t>de werkgever</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8563278"/>
                  </a:ext>
                </a:extLst>
              </a:tr>
              <a:tr h="370840">
                <a:tc>
                  <a:txBody>
                    <a:bodyPr/>
                    <a:lstStyle/>
                    <a:p>
                      <a:r>
                        <a:rPr lang="nl-NL" sz="1800" dirty="0"/>
                        <a:t>Raimond Siebesma (extern)</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tc>
                  <a:txBody>
                    <a:bodyPr/>
                    <a:lstStyle/>
                    <a:p>
                      <a:r>
                        <a:rPr lang="nl-NL" sz="1800" dirty="0"/>
                        <a:t>de werkgever</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extLst>
                  <a:ext uri="{0D108BD9-81ED-4DB2-BD59-A6C34878D82A}">
                    <a16:rowId xmlns:a16="http://schemas.microsoft.com/office/drawing/2014/main" val="3632625444"/>
                  </a:ext>
                </a:extLst>
              </a:tr>
              <a:tr h="370840">
                <a:tc>
                  <a:txBody>
                    <a:bodyPr/>
                    <a:lstStyle/>
                    <a:p>
                      <a:r>
                        <a:rPr lang="nl-NL" sz="1800" dirty="0"/>
                        <a:t>Joost </a:t>
                      </a:r>
                      <a:r>
                        <a:rPr lang="nl-NL" sz="1800" dirty="0" err="1"/>
                        <a:t>Borm</a:t>
                      </a:r>
                      <a:r>
                        <a:rPr lang="nl-NL" sz="1800" dirty="0"/>
                        <a:t> (extern)</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800" dirty="0"/>
                        <a:t>de deelnemers</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3902721"/>
                  </a:ext>
                </a:extLst>
              </a:tr>
              <a:tr h="370840">
                <a:tc>
                  <a:txBody>
                    <a:bodyPr/>
                    <a:lstStyle/>
                    <a:p>
                      <a:r>
                        <a:rPr lang="nl-NL" sz="1800" dirty="0"/>
                        <a:t>René van Wees</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tc>
                  <a:txBody>
                    <a:bodyPr/>
                    <a:lstStyle/>
                    <a:p>
                      <a:r>
                        <a:rPr lang="nl-NL" sz="1800" dirty="0"/>
                        <a:t>de deelnemers</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extLst>
                  <a:ext uri="{0D108BD9-81ED-4DB2-BD59-A6C34878D82A}">
                    <a16:rowId xmlns:a16="http://schemas.microsoft.com/office/drawing/2014/main" val="270839082"/>
                  </a:ext>
                </a:extLst>
              </a:tr>
              <a:tr h="370840">
                <a:tc>
                  <a:txBody>
                    <a:bodyPr/>
                    <a:lstStyle/>
                    <a:p>
                      <a:r>
                        <a:rPr lang="nl-NL" sz="1800" dirty="0"/>
                        <a:t>Ruud Goossens</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800" dirty="0"/>
                        <a:t>de pensioengerechtigden</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9228943"/>
                  </a:ext>
                </a:extLst>
              </a:tr>
            </a:tbl>
          </a:graphicData>
        </a:graphic>
      </p:graphicFrame>
      <p:sp>
        <p:nvSpPr>
          <p:cNvPr id="3" name="Rectangle 2">
            <a:extLst>
              <a:ext uri="{FF2B5EF4-FFF2-40B4-BE49-F238E27FC236}">
                <a16:creationId xmlns:a16="http://schemas.microsoft.com/office/drawing/2014/main" id="{6D6BBBB4-B63B-4EC9-BFAC-E8ED08E2C179}"/>
              </a:ext>
            </a:extLst>
          </p:cNvPr>
          <p:cNvSpPr/>
          <p:nvPr/>
        </p:nvSpPr>
        <p:spPr>
          <a:xfrm>
            <a:off x="460006" y="1727733"/>
            <a:ext cx="7715200" cy="1107996"/>
          </a:xfrm>
          <a:prstGeom prst="rect">
            <a:avLst/>
          </a:prstGeom>
        </p:spPr>
        <p:txBody>
          <a:bodyPr wrap="square">
            <a:spAutoFit/>
          </a:bodyPr>
          <a:lstStyle/>
          <a:p>
            <a:r>
              <a:rPr lang="nl-NL" sz="2200" dirty="0">
                <a:solidFill>
                  <a:srgbClr val="000000"/>
                </a:solidFill>
                <a:latin typeface="Calibri" panose="020F0502020204030204" pitchFamily="34" charset="0"/>
                <a:ea typeface="Times New Roman" panose="02020603050405020304" pitchFamily="18" charset="0"/>
              </a:rPr>
              <a:t>De primaire taak van een fondsbestuur is om voor de deelnemers, gewe­zen deelnemers en pensioengerechtigden de uitvoering van de afgespro­ken pensioenregeling te realiseren. </a:t>
            </a:r>
            <a:endParaRPr lang="nl-NL"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65324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5BE711F-A71A-E3CF-F12B-8503F13794A0}"/>
              </a:ext>
            </a:extLst>
          </p:cNvPr>
          <p:cNvSpPr>
            <a:spLocks noGrp="1"/>
          </p:cNvSpPr>
          <p:nvPr>
            <p:ph type="title"/>
          </p:nvPr>
        </p:nvSpPr>
        <p:spPr/>
        <p:txBody>
          <a:bodyPr>
            <a:normAutofit fontScale="90000"/>
          </a:bodyPr>
          <a:lstStyle/>
          <a:p>
            <a:r>
              <a:rPr lang="nl-NL" sz="3900" dirty="0"/>
              <a:t>Commissies/</a:t>
            </a:r>
            <a:br>
              <a:rPr lang="nl-NL" sz="3900" dirty="0"/>
            </a:br>
            <a:r>
              <a:rPr lang="nl-NL" sz="3900" dirty="0"/>
              <a:t>Sleutelfunctiehouders </a:t>
            </a:r>
            <a:r>
              <a:rPr lang="nl-NL" sz="2000" dirty="0"/>
              <a:t>(1/2)</a:t>
            </a:r>
          </a:p>
        </p:txBody>
      </p:sp>
      <p:sp>
        <p:nvSpPr>
          <p:cNvPr id="3" name="Tijdelijke aanduiding voor dianummer 2">
            <a:extLst>
              <a:ext uri="{FF2B5EF4-FFF2-40B4-BE49-F238E27FC236}">
                <a16:creationId xmlns:a16="http://schemas.microsoft.com/office/drawing/2014/main" id="{E3EB144B-6B31-2CCF-B9F6-CBB975A9275D}"/>
              </a:ext>
            </a:extLst>
          </p:cNvPr>
          <p:cNvSpPr>
            <a:spLocks noGrp="1"/>
          </p:cNvSpPr>
          <p:nvPr>
            <p:ph type="sldNum" sz="quarter" idx="10"/>
          </p:nvPr>
        </p:nvSpPr>
        <p:spPr/>
        <p:txBody>
          <a:bodyPr/>
          <a:lstStyle/>
          <a:p>
            <a:fld id="{64C2789A-5A3C-4BC4-A27B-7BBE2AADD18C}" type="slidenum">
              <a:rPr lang="nl-NL" smtClean="0"/>
              <a:pPr/>
              <a:t>12</a:t>
            </a:fld>
            <a:endParaRPr lang="nl-NL" dirty="0"/>
          </a:p>
        </p:txBody>
      </p:sp>
      <p:sp>
        <p:nvSpPr>
          <p:cNvPr id="6" name="Tijdelijke aanduiding voor inhoud 5">
            <a:extLst>
              <a:ext uri="{FF2B5EF4-FFF2-40B4-BE49-F238E27FC236}">
                <a16:creationId xmlns:a16="http://schemas.microsoft.com/office/drawing/2014/main" id="{DA7FBDD8-9EA6-5628-EBA5-A57420246B4D}"/>
              </a:ext>
            </a:extLst>
          </p:cNvPr>
          <p:cNvSpPr>
            <a:spLocks noGrp="1"/>
          </p:cNvSpPr>
          <p:nvPr>
            <p:ph idx="1"/>
          </p:nvPr>
        </p:nvSpPr>
        <p:spPr>
          <a:xfrm>
            <a:off x="457200" y="1988840"/>
            <a:ext cx="8507288" cy="4176464"/>
          </a:xfrm>
        </p:spPr>
        <p:txBody>
          <a:bodyPr tIns="0" bIns="0">
            <a:noAutofit/>
          </a:bodyPr>
          <a:lstStyle/>
          <a:p>
            <a:r>
              <a:rPr lang="nl-NL" sz="2200" dirty="0">
                <a:latin typeface="+mn-lt"/>
              </a:rPr>
              <a:t>Verschillende commissies en werkgroepen adviseren en ondersteunen het bestuur, waar nodig met input van externe specialisten:</a:t>
            </a:r>
          </a:p>
          <a:p>
            <a:pPr lvl="1">
              <a:tabLst>
                <a:tab pos="3952875" algn="l"/>
              </a:tabLst>
            </a:pPr>
            <a:r>
              <a:rPr lang="nl-NL" sz="2000" dirty="0">
                <a:latin typeface="+mn-lt"/>
                <a:ea typeface="Verdana" panose="020B0604030504040204" pitchFamily="34" charset="0"/>
              </a:rPr>
              <a:t>Beleggingscommissie: 	Advisering/uitvoering beleggingsbeleid, 	aansturing vermogensbeheerder.</a:t>
            </a:r>
          </a:p>
          <a:p>
            <a:pPr lvl="1">
              <a:tabLst>
                <a:tab pos="3952875" algn="l"/>
              </a:tabLst>
            </a:pPr>
            <a:r>
              <a:rPr lang="nl-NL" sz="2000" dirty="0">
                <a:latin typeface="+mn-lt"/>
                <a:ea typeface="Verdana" panose="020B0604030504040204" pitchFamily="34" charset="0"/>
              </a:rPr>
              <a:t>Communicatiecommissie: 	Communicatie met deelnemers.</a:t>
            </a:r>
          </a:p>
          <a:p>
            <a:pPr lvl="1">
              <a:tabLst>
                <a:tab pos="3952875" algn="l"/>
              </a:tabLst>
            </a:pPr>
            <a:r>
              <a:rPr lang="nl-NL" sz="2000" dirty="0">
                <a:latin typeface="+mn-lt"/>
                <a:ea typeface="Verdana" panose="020B0604030504040204" pitchFamily="34" charset="0"/>
              </a:rPr>
              <a:t>Geschiktheidscommissie: 	Beoordeling geschiktheid betrokkenen en 	permanente educatie.</a:t>
            </a:r>
          </a:p>
          <a:p>
            <a:pPr lvl="1">
              <a:tabLst>
                <a:tab pos="3952875" algn="l"/>
              </a:tabLst>
            </a:pPr>
            <a:r>
              <a:rPr lang="nl-NL" sz="2000" dirty="0">
                <a:latin typeface="+mn-lt"/>
                <a:ea typeface="Verdana" panose="020B0604030504040204" pitchFamily="34" charset="0"/>
              </a:rPr>
              <a:t>Uitbestedingscommissie: 	Bewaakt proces van uitbesteding aan </a:t>
            </a:r>
            <a:br>
              <a:rPr lang="nl-NL" sz="2000" dirty="0">
                <a:latin typeface="+mn-lt"/>
                <a:ea typeface="Verdana" panose="020B0604030504040204" pitchFamily="34" charset="0"/>
              </a:rPr>
            </a:br>
            <a:r>
              <a:rPr lang="nl-NL" sz="2000" dirty="0">
                <a:latin typeface="+mn-lt"/>
                <a:ea typeface="Verdana" panose="020B0604030504040204" pitchFamily="34" charset="0"/>
              </a:rPr>
              <a:t>	derden, evalueert kwaliteit </a:t>
            </a:r>
            <a:br>
              <a:rPr lang="nl-NL" sz="2000" dirty="0">
                <a:latin typeface="+mn-lt"/>
                <a:ea typeface="Verdana" panose="020B0604030504040204" pitchFamily="34" charset="0"/>
              </a:rPr>
            </a:br>
            <a:r>
              <a:rPr lang="nl-NL" sz="2000" dirty="0">
                <a:latin typeface="+mn-lt"/>
                <a:ea typeface="Verdana" panose="020B0604030504040204" pitchFamily="34" charset="0"/>
              </a:rPr>
              <a:t>	dienstverlening.</a:t>
            </a:r>
          </a:p>
          <a:p>
            <a:endParaRPr lang="nl-NL" sz="2200" dirty="0"/>
          </a:p>
        </p:txBody>
      </p:sp>
      <p:sp>
        <p:nvSpPr>
          <p:cNvPr id="7" name="Title 3">
            <a:extLst>
              <a:ext uri="{FF2B5EF4-FFF2-40B4-BE49-F238E27FC236}">
                <a16:creationId xmlns:a16="http://schemas.microsoft.com/office/drawing/2014/main" id="{4C540703-D967-94E5-D8AC-E417F49B15E8}"/>
              </a:ext>
            </a:extLst>
          </p:cNvPr>
          <p:cNvSpPr txBox="1">
            <a:spLocks/>
          </p:cNvSpPr>
          <p:nvPr/>
        </p:nvSpPr>
        <p:spPr>
          <a:xfrm>
            <a:off x="457200" y="476672"/>
            <a:ext cx="8507288" cy="99898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500" b="1" kern="1200">
                <a:solidFill>
                  <a:srgbClr val="008640"/>
                </a:solidFill>
                <a:latin typeface="Verdana" panose="020B0604030504040204" pitchFamily="34" charset="0"/>
                <a:ea typeface="Verdana" panose="020B0604030504040204" pitchFamily="34" charset="0"/>
                <a:cs typeface="Arial" panose="020B0604020202020204" pitchFamily="34" charset="0"/>
              </a:defRPr>
            </a:lvl1pPr>
          </a:lstStyle>
          <a:p>
            <a:endParaRPr lang="nl-NL" sz="2800" dirty="0"/>
          </a:p>
        </p:txBody>
      </p:sp>
    </p:spTree>
    <p:extLst>
      <p:ext uri="{BB962C8B-B14F-4D97-AF65-F5344CB8AC3E}">
        <p14:creationId xmlns:p14="http://schemas.microsoft.com/office/powerpoint/2010/main" val="3401091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5BE711F-A71A-E3CF-F12B-8503F13794A0}"/>
              </a:ext>
            </a:extLst>
          </p:cNvPr>
          <p:cNvSpPr>
            <a:spLocks noGrp="1"/>
          </p:cNvSpPr>
          <p:nvPr>
            <p:ph type="title"/>
          </p:nvPr>
        </p:nvSpPr>
        <p:spPr/>
        <p:txBody>
          <a:bodyPr>
            <a:normAutofit fontScale="90000"/>
          </a:bodyPr>
          <a:lstStyle/>
          <a:p>
            <a:r>
              <a:rPr lang="nl-NL" sz="3900" dirty="0"/>
              <a:t>Commissies/</a:t>
            </a:r>
            <a:br>
              <a:rPr lang="nl-NL" sz="3900" dirty="0"/>
            </a:br>
            <a:r>
              <a:rPr lang="nl-NL" sz="3900" dirty="0"/>
              <a:t>Sleutelfunctiehouders </a:t>
            </a:r>
            <a:r>
              <a:rPr lang="nl-NL" sz="2000" dirty="0"/>
              <a:t>(2/2)</a:t>
            </a:r>
          </a:p>
        </p:txBody>
      </p:sp>
      <p:sp>
        <p:nvSpPr>
          <p:cNvPr id="3" name="Tijdelijke aanduiding voor dianummer 2">
            <a:extLst>
              <a:ext uri="{FF2B5EF4-FFF2-40B4-BE49-F238E27FC236}">
                <a16:creationId xmlns:a16="http://schemas.microsoft.com/office/drawing/2014/main" id="{E3EB144B-6B31-2CCF-B9F6-CBB975A9275D}"/>
              </a:ext>
            </a:extLst>
          </p:cNvPr>
          <p:cNvSpPr>
            <a:spLocks noGrp="1"/>
          </p:cNvSpPr>
          <p:nvPr>
            <p:ph type="sldNum" sz="quarter" idx="10"/>
          </p:nvPr>
        </p:nvSpPr>
        <p:spPr/>
        <p:txBody>
          <a:bodyPr/>
          <a:lstStyle/>
          <a:p>
            <a:fld id="{64C2789A-5A3C-4BC4-A27B-7BBE2AADD18C}" type="slidenum">
              <a:rPr lang="nl-NL" smtClean="0"/>
              <a:pPr/>
              <a:t>13</a:t>
            </a:fld>
            <a:endParaRPr lang="nl-NL" dirty="0"/>
          </a:p>
        </p:txBody>
      </p:sp>
      <p:sp>
        <p:nvSpPr>
          <p:cNvPr id="6" name="Tijdelijke aanduiding voor inhoud 5">
            <a:extLst>
              <a:ext uri="{FF2B5EF4-FFF2-40B4-BE49-F238E27FC236}">
                <a16:creationId xmlns:a16="http://schemas.microsoft.com/office/drawing/2014/main" id="{DA7FBDD8-9EA6-5628-EBA5-A57420246B4D}"/>
              </a:ext>
            </a:extLst>
          </p:cNvPr>
          <p:cNvSpPr>
            <a:spLocks noGrp="1"/>
          </p:cNvSpPr>
          <p:nvPr>
            <p:ph idx="1"/>
          </p:nvPr>
        </p:nvSpPr>
        <p:spPr/>
        <p:txBody>
          <a:bodyPr tIns="0" bIns="0">
            <a:noAutofit/>
          </a:bodyPr>
          <a:lstStyle/>
          <a:p>
            <a:pPr lvl="1">
              <a:tabLst>
                <a:tab pos="3584575" algn="l"/>
                <a:tab pos="4217988" algn="l"/>
              </a:tabLst>
            </a:pPr>
            <a:r>
              <a:rPr lang="nl-NL" sz="2000" dirty="0">
                <a:latin typeface="+mn-lt"/>
                <a:ea typeface="Verdana" panose="020B0604030504040204" pitchFamily="34" charset="0"/>
              </a:rPr>
              <a:t>Financiële commissie: 		Jaarwerk, premievaststelling.</a:t>
            </a:r>
          </a:p>
          <a:p>
            <a:pPr lvl="1">
              <a:tabLst>
                <a:tab pos="3584575" algn="l"/>
                <a:tab pos="4217988" algn="l"/>
              </a:tabLst>
            </a:pPr>
            <a:r>
              <a:rPr lang="nl-NL" sz="2000" dirty="0">
                <a:latin typeface="+mn-lt"/>
                <a:ea typeface="Verdana" panose="020B0604030504040204" pitchFamily="34" charset="0"/>
              </a:rPr>
              <a:t>Risicomanagementcommissie: 	Risicobeheer.</a:t>
            </a:r>
          </a:p>
          <a:p>
            <a:pPr lvl="1">
              <a:tabLst>
                <a:tab pos="3584575" algn="l"/>
                <a:tab pos="4217988" algn="l"/>
              </a:tabLst>
            </a:pPr>
            <a:r>
              <a:rPr lang="nl-NL" sz="2000" dirty="0">
                <a:latin typeface="+mn-lt"/>
                <a:ea typeface="Verdana" panose="020B0604030504040204" pitchFamily="34" charset="0"/>
              </a:rPr>
              <a:t>Werkgroep toekomst fonds en pensioenakkoord.</a:t>
            </a:r>
            <a:br>
              <a:rPr lang="nl-NL" sz="2000" dirty="0">
                <a:latin typeface="+mn-lt"/>
                <a:ea typeface="Verdana" panose="020B0604030504040204" pitchFamily="34" charset="0"/>
              </a:rPr>
            </a:br>
            <a:endParaRPr lang="nl-NL" sz="2000" dirty="0">
              <a:latin typeface="+mn-lt"/>
              <a:ea typeface="Verdana" panose="020B0604030504040204" pitchFamily="34" charset="0"/>
            </a:endParaRPr>
          </a:p>
          <a:p>
            <a:r>
              <a:rPr lang="nl-NL" sz="2200" dirty="0">
                <a:latin typeface="+mn-lt"/>
                <a:ea typeface="Calibri" panose="020F0502020204030204" pitchFamily="34" charset="0"/>
              </a:rPr>
              <a:t>Het fonds heeft sleutelfunctiehouders op drie belangrijke gebieden: risicobeheer, actuarieel en interne audit. Sleutelfunctiehouders </a:t>
            </a:r>
            <a:r>
              <a:rPr lang="nl-NL" sz="2200" dirty="0">
                <a:latin typeface="+mn-lt"/>
              </a:rPr>
              <a:t>controleren de uitvoering in het fonds en rapporteren aan het bestuur en de raad van toezicht.</a:t>
            </a:r>
          </a:p>
          <a:p>
            <a:endParaRPr lang="nl-NL" sz="2200" dirty="0"/>
          </a:p>
        </p:txBody>
      </p:sp>
      <p:sp>
        <p:nvSpPr>
          <p:cNvPr id="7" name="Title 3">
            <a:extLst>
              <a:ext uri="{FF2B5EF4-FFF2-40B4-BE49-F238E27FC236}">
                <a16:creationId xmlns:a16="http://schemas.microsoft.com/office/drawing/2014/main" id="{4C540703-D967-94E5-D8AC-E417F49B15E8}"/>
              </a:ext>
            </a:extLst>
          </p:cNvPr>
          <p:cNvSpPr txBox="1">
            <a:spLocks/>
          </p:cNvSpPr>
          <p:nvPr/>
        </p:nvSpPr>
        <p:spPr>
          <a:xfrm>
            <a:off x="457200" y="476672"/>
            <a:ext cx="8507288" cy="99898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500" b="1" kern="1200">
                <a:solidFill>
                  <a:srgbClr val="008640"/>
                </a:solidFill>
                <a:latin typeface="Verdana" panose="020B0604030504040204" pitchFamily="34" charset="0"/>
                <a:ea typeface="Verdana" panose="020B0604030504040204" pitchFamily="34" charset="0"/>
                <a:cs typeface="Arial" panose="020B0604020202020204" pitchFamily="34" charset="0"/>
              </a:defRPr>
            </a:lvl1pPr>
          </a:lstStyle>
          <a:p>
            <a:endParaRPr lang="nl-NL" sz="2800" dirty="0"/>
          </a:p>
        </p:txBody>
      </p:sp>
    </p:spTree>
    <p:extLst>
      <p:ext uri="{BB962C8B-B14F-4D97-AF65-F5344CB8AC3E}">
        <p14:creationId xmlns:p14="http://schemas.microsoft.com/office/powerpoint/2010/main" val="3309963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AF2A0-2A33-4FC3-A131-616E6D41C14E}"/>
              </a:ext>
            </a:extLst>
          </p:cNvPr>
          <p:cNvSpPr>
            <a:spLocks noGrp="1"/>
          </p:cNvSpPr>
          <p:nvPr>
            <p:ph type="title"/>
          </p:nvPr>
        </p:nvSpPr>
        <p:spPr/>
        <p:txBody>
          <a:bodyPr>
            <a:noAutofit/>
          </a:bodyPr>
          <a:lstStyle/>
          <a:p>
            <a:pPr lvl="0"/>
            <a:r>
              <a:rPr lang="nl-NL" dirty="0"/>
              <a:t>Uitbestedingspartners en </a:t>
            </a:r>
            <a:r>
              <a:rPr lang="nl-NL" dirty="0" err="1"/>
              <a:t>certificeerders</a:t>
            </a:r>
            <a:endParaRPr lang="nl-NL" dirty="0"/>
          </a:p>
        </p:txBody>
      </p:sp>
      <p:sp>
        <p:nvSpPr>
          <p:cNvPr id="2" name="Slide Number Placeholder 1">
            <a:extLst>
              <a:ext uri="{FF2B5EF4-FFF2-40B4-BE49-F238E27FC236}">
                <a16:creationId xmlns:a16="http://schemas.microsoft.com/office/drawing/2014/main" id="{DA8C29AD-5FDD-4634-91FF-25F4DFA17366}"/>
              </a:ext>
            </a:extLst>
          </p:cNvPr>
          <p:cNvSpPr>
            <a:spLocks noGrp="1"/>
          </p:cNvSpPr>
          <p:nvPr>
            <p:ph type="sldNum" sz="quarter" idx="10"/>
          </p:nvPr>
        </p:nvSpPr>
        <p:spPr/>
        <p:txBody>
          <a:bodyPr/>
          <a:lstStyle/>
          <a:p>
            <a:fld id="{64C2789A-5A3C-4BC4-A27B-7BBE2AADD18C}" type="slidenum">
              <a:rPr lang="nl-NL" smtClean="0"/>
              <a:pPr/>
              <a:t>14</a:t>
            </a:fld>
            <a:endParaRPr lang="nl-NL" dirty="0"/>
          </a:p>
        </p:txBody>
      </p:sp>
      <p:sp>
        <p:nvSpPr>
          <p:cNvPr id="7" name="Tijdelijke aanduiding voor inhoud 6">
            <a:extLst>
              <a:ext uri="{FF2B5EF4-FFF2-40B4-BE49-F238E27FC236}">
                <a16:creationId xmlns:a16="http://schemas.microsoft.com/office/drawing/2014/main" id="{2C2E2AB3-C835-8E39-33D6-39C13A5ADC96}"/>
              </a:ext>
            </a:extLst>
          </p:cNvPr>
          <p:cNvSpPr>
            <a:spLocks noGrp="1"/>
          </p:cNvSpPr>
          <p:nvPr>
            <p:ph idx="1"/>
          </p:nvPr>
        </p:nvSpPr>
        <p:spPr>
          <a:xfrm>
            <a:off x="457200" y="1772816"/>
            <a:ext cx="8229600" cy="4176464"/>
          </a:xfrm>
        </p:spPr>
        <p:txBody>
          <a:bodyPr tIns="0" bIns="0">
            <a:noAutofit/>
          </a:bodyPr>
          <a:lstStyle/>
          <a:p>
            <a:endParaRPr lang="nl-NL" sz="2200" dirty="0"/>
          </a:p>
          <a:p>
            <a:r>
              <a:rPr lang="nl-NL" sz="2200" dirty="0"/>
              <a:t>Het fonds heeft een aantal werkzaamheden uitbesteed:</a:t>
            </a:r>
          </a:p>
          <a:p>
            <a:pPr lvl="1"/>
            <a:r>
              <a:rPr lang="nl-NL" dirty="0">
                <a:latin typeface="+mj-lt"/>
              </a:rPr>
              <a:t>AZL: 	Pensioenadministratie</a:t>
            </a:r>
          </a:p>
          <a:p>
            <a:pPr lvl="1"/>
            <a:r>
              <a:rPr lang="nl-NL" dirty="0">
                <a:latin typeface="+mj-lt"/>
              </a:rPr>
              <a:t>MN: 	Vermogensbeheer</a:t>
            </a:r>
          </a:p>
          <a:p>
            <a:pPr lvl="1"/>
            <a:r>
              <a:rPr lang="nl-NL" dirty="0" err="1">
                <a:latin typeface="+mj-lt"/>
              </a:rPr>
              <a:t>Mercer</a:t>
            </a:r>
            <a:r>
              <a:rPr lang="nl-NL" dirty="0">
                <a:latin typeface="+mj-lt"/>
              </a:rPr>
              <a:t>: 	Advisering bestuur algemeen</a:t>
            </a:r>
          </a:p>
          <a:p>
            <a:pPr lvl="1"/>
            <a:r>
              <a:rPr lang="nl-NL" dirty="0">
                <a:latin typeface="+mj-lt"/>
              </a:rPr>
              <a:t>AON:	Advisering bestuur pensioenakkoord</a:t>
            </a:r>
          </a:p>
          <a:p>
            <a:endParaRPr lang="nl-NL" sz="2200" dirty="0"/>
          </a:p>
          <a:p>
            <a:r>
              <a:rPr lang="nl-NL" sz="2200" dirty="0"/>
              <a:t>Het fonds gebruikt de volgende </a:t>
            </a:r>
            <a:r>
              <a:rPr lang="nl-NL" sz="2200" dirty="0" err="1"/>
              <a:t>certificeerders</a:t>
            </a:r>
            <a:r>
              <a:rPr lang="nl-NL" sz="2200" dirty="0"/>
              <a:t>:</a:t>
            </a:r>
          </a:p>
          <a:p>
            <a:pPr lvl="1"/>
            <a:r>
              <a:rPr lang="pt-BR" dirty="0">
                <a:latin typeface="+mj-lt"/>
              </a:rPr>
              <a:t>KPMG: 	Controle jaarrekening</a:t>
            </a:r>
          </a:p>
          <a:p>
            <a:pPr lvl="1"/>
            <a:r>
              <a:rPr lang="pt-BR" dirty="0">
                <a:latin typeface="+mj-lt"/>
              </a:rPr>
              <a:t>Mercer: 	Certificerend actuaris</a:t>
            </a:r>
          </a:p>
          <a:p>
            <a:endParaRPr lang="nl-NL" sz="2200" dirty="0"/>
          </a:p>
        </p:txBody>
      </p:sp>
    </p:spTree>
    <p:extLst>
      <p:ext uri="{BB962C8B-B14F-4D97-AF65-F5344CB8AC3E}">
        <p14:creationId xmlns:p14="http://schemas.microsoft.com/office/powerpoint/2010/main" val="3063346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8C29AD-5FDD-4634-91FF-25F4DFA17366}"/>
              </a:ext>
            </a:extLst>
          </p:cNvPr>
          <p:cNvSpPr>
            <a:spLocks noGrp="1"/>
          </p:cNvSpPr>
          <p:nvPr>
            <p:ph type="sldNum" sz="quarter" idx="10"/>
          </p:nvPr>
        </p:nvSpPr>
        <p:spPr/>
        <p:txBody>
          <a:bodyPr/>
          <a:lstStyle/>
          <a:p>
            <a:fld id="{64C2789A-5A3C-4BC4-A27B-7BBE2AADD18C}" type="slidenum">
              <a:rPr lang="nl-NL" smtClean="0"/>
              <a:pPr/>
              <a:t>15</a:t>
            </a:fld>
            <a:endParaRPr lang="nl-NL" dirty="0"/>
          </a:p>
        </p:txBody>
      </p:sp>
      <p:sp>
        <p:nvSpPr>
          <p:cNvPr id="9" name="Title 3">
            <a:extLst>
              <a:ext uri="{FF2B5EF4-FFF2-40B4-BE49-F238E27FC236}">
                <a16:creationId xmlns:a16="http://schemas.microsoft.com/office/drawing/2014/main" id="{C41EE970-448B-3B88-5582-6F047309AE51}"/>
              </a:ext>
            </a:extLst>
          </p:cNvPr>
          <p:cNvSpPr>
            <a:spLocks noGrp="1"/>
          </p:cNvSpPr>
          <p:nvPr>
            <p:ph type="title"/>
          </p:nvPr>
        </p:nvSpPr>
        <p:spPr>
          <a:xfrm>
            <a:off x="457200" y="476672"/>
            <a:ext cx="8229600" cy="998984"/>
          </a:xfrm>
        </p:spPr>
        <p:txBody>
          <a:bodyPr/>
          <a:lstStyle/>
          <a:p>
            <a:pPr lvl="0"/>
            <a:r>
              <a:rPr lang="nl-NL" dirty="0"/>
              <a:t>Verantwoordingsorgaan</a:t>
            </a:r>
          </a:p>
        </p:txBody>
      </p:sp>
      <p:sp>
        <p:nvSpPr>
          <p:cNvPr id="10" name="Content Placeholder 4">
            <a:extLst>
              <a:ext uri="{FF2B5EF4-FFF2-40B4-BE49-F238E27FC236}">
                <a16:creationId xmlns:a16="http://schemas.microsoft.com/office/drawing/2014/main" id="{10FB5551-0D51-B0A4-53DE-3B40EE9ECFED}"/>
              </a:ext>
            </a:extLst>
          </p:cNvPr>
          <p:cNvSpPr>
            <a:spLocks noGrp="1"/>
          </p:cNvSpPr>
          <p:nvPr>
            <p:ph idx="1"/>
          </p:nvPr>
        </p:nvSpPr>
        <p:spPr>
          <a:xfrm>
            <a:off x="457200" y="1802312"/>
            <a:ext cx="3322712" cy="2951219"/>
          </a:xfrm>
        </p:spPr>
        <p:txBody>
          <a:bodyPr tIns="0" bIns="0">
            <a:normAutofit/>
          </a:bodyPr>
          <a:lstStyle/>
          <a:p>
            <a:pPr>
              <a:spcBef>
                <a:spcPts val="0"/>
              </a:spcBef>
            </a:pPr>
            <a:r>
              <a:rPr lang="nl-NL" sz="2000" dirty="0"/>
              <a:t>Beoordeelt het handelen van het bestuur, het uitgevoerde beleid en de beleidskeuzes voor de toekomst. Adviseert en heeft instemmingsrecht ten aanzien van belangrijke besluiten.</a:t>
            </a:r>
          </a:p>
        </p:txBody>
      </p:sp>
      <p:graphicFrame>
        <p:nvGraphicFramePr>
          <p:cNvPr id="11" name="Content Placeholder 4">
            <a:extLst>
              <a:ext uri="{FF2B5EF4-FFF2-40B4-BE49-F238E27FC236}">
                <a16:creationId xmlns:a16="http://schemas.microsoft.com/office/drawing/2014/main" id="{FCAF819A-456E-8C14-3D91-C4207389E2D3}"/>
              </a:ext>
            </a:extLst>
          </p:cNvPr>
          <p:cNvGraphicFramePr>
            <a:graphicFrameLocks/>
          </p:cNvGraphicFramePr>
          <p:nvPr>
            <p:extLst>
              <p:ext uri="{D42A27DB-BD31-4B8C-83A1-F6EECF244321}">
                <p14:modId xmlns:p14="http://schemas.microsoft.com/office/powerpoint/2010/main" val="1591916984"/>
              </p:ext>
            </p:extLst>
          </p:nvPr>
        </p:nvGraphicFramePr>
        <p:xfrm>
          <a:off x="3861522" y="1750674"/>
          <a:ext cx="4825278" cy="2535108"/>
        </p:xfrm>
        <a:graphic>
          <a:graphicData uri="http://schemas.openxmlformats.org/drawingml/2006/table">
            <a:tbl>
              <a:tblPr firstRow="1" bandRow="1">
                <a:tableStyleId>{5C22544A-7EE6-4342-B048-85BDC9FD1C3A}</a:tableStyleId>
              </a:tblPr>
              <a:tblGrid>
                <a:gridCol w="2304998">
                  <a:extLst>
                    <a:ext uri="{9D8B030D-6E8A-4147-A177-3AD203B41FA5}">
                      <a16:colId xmlns:a16="http://schemas.microsoft.com/office/drawing/2014/main" val="2687718486"/>
                    </a:ext>
                  </a:extLst>
                </a:gridCol>
                <a:gridCol w="2520280">
                  <a:extLst>
                    <a:ext uri="{9D8B030D-6E8A-4147-A177-3AD203B41FA5}">
                      <a16:colId xmlns:a16="http://schemas.microsoft.com/office/drawing/2014/main" val="2730244894"/>
                    </a:ext>
                  </a:extLst>
                </a:gridCol>
              </a:tblGrid>
              <a:tr h="418642">
                <a:tc>
                  <a:txBody>
                    <a:bodyPr/>
                    <a:lstStyle/>
                    <a:p>
                      <a:r>
                        <a:rPr lang="nl-NL" dirty="0"/>
                        <a:t>Naam</a:t>
                      </a:r>
                    </a:p>
                  </a:txBody>
                  <a:tcPr>
                    <a:solidFill>
                      <a:srgbClr val="008752"/>
                    </a:solidFill>
                  </a:tcPr>
                </a:tc>
                <a:tc>
                  <a:txBody>
                    <a:bodyPr/>
                    <a:lstStyle/>
                    <a:p>
                      <a:r>
                        <a:rPr lang="nl-NL" dirty="0"/>
                        <a:t>Lid namens</a:t>
                      </a:r>
                    </a:p>
                  </a:txBody>
                  <a:tcPr>
                    <a:solidFill>
                      <a:srgbClr val="008752"/>
                    </a:solidFill>
                  </a:tcPr>
                </a:tc>
                <a:extLst>
                  <a:ext uri="{0D108BD9-81ED-4DB2-BD59-A6C34878D82A}">
                    <a16:rowId xmlns:a16="http://schemas.microsoft.com/office/drawing/2014/main" val="3517768838"/>
                  </a:ext>
                </a:extLst>
              </a:tr>
              <a:tr h="424456">
                <a:tc>
                  <a:txBody>
                    <a:bodyPr/>
                    <a:lstStyle/>
                    <a:p>
                      <a:r>
                        <a:rPr lang="nl-NL" sz="1600" dirty="0"/>
                        <a:t>Wijnand </a:t>
                      </a:r>
                      <a:r>
                        <a:rPr lang="nl-NL" sz="1600" dirty="0" err="1"/>
                        <a:t>Rous</a:t>
                      </a:r>
                      <a:r>
                        <a:rPr lang="nl-NL" sz="1600" dirty="0"/>
                        <a:t>, voorzitter</a:t>
                      </a:r>
                    </a:p>
                  </a:txBody>
                  <a:tcPr>
                    <a:solidFill>
                      <a:schemeClr val="bg1"/>
                    </a:solidFill>
                  </a:tcPr>
                </a:tc>
                <a:tc>
                  <a:txBody>
                    <a:bodyPr/>
                    <a:lstStyle/>
                    <a:p>
                      <a:r>
                        <a:rPr lang="nl-NL" sz="1600" dirty="0"/>
                        <a:t>de werkgever</a:t>
                      </a:r>
                    </a:p>
                  </a:txBody>
                  <a:tcPr>
                    <a:solidFill>
                      <a:schemeClr val="bg1"/>
                    </a:solidFill>
                  </a:tcPr>
                </a:tc>
                <a:extLst>
                  <a:ext uri="{0D108BD9-81ED-4DB2-BD59-A6C34878D82A}">
                    <a16:rowId xmlns:a16="http://schemas.microsoft.com/office/drawing/2014/main" val="606438931"/>
                  </a:ext>
                </a:extLst>
              </a:tr>
              <a:tr h="424456">
                <a:tc>
                  <a:txBody>
                    <a:bodyPr/>
                    <a:lstStyle/>
                    <a:p>
                      <a:r>
                        <a:rPr lang="nl-NL" sz="1600" dirty="0" err="1"/>
                        <a:t>Bouk</a:t>
                      </a:r>
                      <a:r>
                        <a:rPr lang="nl-NL" sz="1600" dirty="0"/>
                        <a:t> Zoethout, secretaris</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t>de deelnemers</a:t>
                      </a:r>
                    </a:p>
                  </a:txBody>
                  <a:tcPr>
                    <a:solidFill>
                      <a:schemeClr val="bg1">
                        <a:lumMod val="85000"/>
                      </a:schemeClr>
                    </a:solidFill>
                  </a:tcPr>
                </a:tc>
                <a:extLst>
                  <a:ext uri="{0D108BD9-81ED-4DB2-BD59-A6C34878D82A}">
                    <a16:rowId xmlns:a16="http://schemas.microsoft.com/office/drawing/2014/main" val="3823731314"/>
                  </a:ext>
                </a:extLst>
              </a:tr>
              <a:tr h="418642">
                <a:tc>
                  <a:txBody>
                    <a:bodyPr/>
                    <a:lstStyle/>
                    <a:p>
                      <a:r>
                        <a:rPr lang="nl-NL" sz="1600" dirty="0"/>
                        <a:t>Dirk De </a:t>
                      </a:r>
                      <a:r>
                        <a:rPr lang="nl-NL" sz="1600" dirty="0" err="1"/>
                        <a:t>Nys</a:t>
                      </a:r>
                      <a:endParaRPr lang="nl-NL" sz="1600" dirty="0"/>
                    </a:p>
                  </a:txBody>
                  <a:tcPr>
                    <a:solidFill>
                      <a:schemeClr val="bg1">
                        <a:lumMod val="95000"/>
                      </a:schemeClr>
                    </a:solidFill>
                  </a:tcPr>
                </a:tc>
                <a:tc>
                  <a:txBody>
                    <a:bodyPr/>
                    <a:lstStyle/>
                    <a:p>
                      <a:r>
                        <a:rPr lang="nl-NL" sz="1600" dirty="0"/>
                        <a:t>de pensioengerechtigden</a:t>
                      </a:r>
                    </a:p>
                  </a:txBody>
                  <a:tcPr>
                    <a:solidFill>
                      <a:schemeClr val="bg1">
                        <a:lumMod val="95000"/>
                      </a:schemeClr>
                    </a:solidFill>
                  </a:tcPr>
                </a:tc>
                <a:extLst>
                  <a:ext uri="{0D108BD9-81ED-4DB2-BD59-A6C34878D82A}">
                    <a16:rowId xmlns:a16="http://schemas.microsoft.com/office/drawing/2014/main" val="35783212"/>
                  </a:ext>
                </a:extLst>
              </a:tr>
              <a:tr h="424456">
                <a:tc>
                  <a:txBody>
                    <a:bodyPr/>
                    <a:lstStyle/>
                    <a:p>
                      <a:r>
                        <a:rPr lang="nl-NL" sz="1600" dirty="0"/>
                        <a:t>Cees Boer</a:t>
                      </a:r>
                    </a:p>
                  </a:txBody>
                  <a:tcPr>
                    <a:lnB w="12700" cmpd="sng">
                      <a:noFill/>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t>de pensioengerechtigden</a:t>
                      </a:r>
                    </a:p>
                  </a:txBody>
                  <a:tcPr>
                    <a:lnB w="12700" cmpd="sng">
                      <a:noFill/>
                    </a:lnB>
                    <a:solidFill>
                      <a:schemeClr val="bg1">
                        <a:lumMod val="85000"/>
                      </a:schemeClr>
                    </a:solidFill>
                  </a:tcPr>
                </a:tc>
                <a:extLst>
                  <a:ext uri="{0D108BD9-81ED-4DB2-BD59-A6C34878D82A}">
                    <a16:rowId xmlns:a16="http://schemas.microsoft.com/office/drawing/2014/main" val="3632625444"/>
                  </a:ext>
                </a:extLst>
              </a:tr>
              <a:tr h="424456">
                <a:tc>
                  <a:txBody>
                    <a:bodyPr/>
                    <a:lstStyle/>
                    <a:p>
                      <a:r>
                        <a:rPr lang="nl-NL" sz="1600" dirty="0"/>
                        <a:t>Hub de Jong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t>de deelnemers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06512138"/>
                  </a:ext>
                </a:extLst>
              </a:tr>
            </a:tbl>
          </a:graphicData>
        </a:graphic>
      </p:graphicFrame>
      <p:sp>
        <p:nvSpPr>
          <p:cNvPr id="12" name="Tekstvak 11">
            <a:extLst>
              <a:ext uri="{FF2B5EF4-FFF2-40B4-BE49-F238E27FC236}">
                <a16:creationId xmlns:a16="http://schemas.microsoft.com/office/drawing/2014/main" id="{1DB32DF4-D14A-8054-83BC-48A1E1F80CFD}"/>
              </a:ext>
            </a:extLst>
          </p:cNvPr>
          <p:cNvSpPr txBox="1"/>
          <p:nvPr/>
        </p:nvSpPr>
        <p:spPr>
          <a:xfrm>
            <a:off x="611560" y="4878063"/>
            <a:ext cx="8229599" cy="1015663"/>
          </a:xfrm>
          <a:prstGeom prst="rect">
            <a:avLst/>
          </a:prstGeom>
          <a:noFill/>
        </p:spPr>
        <p:txBody>
          <a:bodyPr wrap="square" rtlCol="0">
            <a:spAutoFit/>
          </a:bodyPr>
          <a:lstStyle/>
          <a:p>
            <a:pPr marL="285750" indent="-285750">
              <a:buClr>
                <a:srgbClr val="008752"/>
              </a:buClr>
              <a:buFont typeface="Arial" panose="020B0604020202020204" pitchFamily="34" charset="0"/>
              <a:buChar char="•"/>
            </a:pPr>
            <a:r>
              <a:rPr lang="nl-NL" sz="2000" dirty="0"/>
              <a:t>In 2023 is het aantal leden uitgebreid van vier naar vijf: twee namens de pensioengerechtigden, twee namens de deelnemers en één namens de werkgever.</a:t>
            </a:r>
          </a:p>
        </p:txBody>
      </p:sp>
    </p:spTree>
    <p:extLst>
      <p:ext uri="{BB962C8B-B14F-4D97-AF65-F5344CB8AC3E}">
        <p14:creationId xmlns:p14="http://schemas.microsoft.com/office/powerpoint/2010/main" val="4057913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AF2A0-2A33-4FC3-A131-616E6D41C14E}"/>
              </a:ext>
            </a:extLst>
          </p:cNvPr>
          <p:cNvSpPr>
            <a:spLocks noGrp="1"/>
          </p:cNvSpPr>
          <p:nvPr>
            <p:ph type="title"/>
          </p:nvPr>
        </p:nvSpPr>
        <p:spPr>
          <a:xfrm>
            <a:off x="457200" y="476672"/>
            <a:ext cx="8229600" cy="998984"/>
          </a:xfrm>
        </p:spPr>
        <p:txBody>
          <a:bodyPr/>
          <a:lstStyle/>
          <a:p>
            <a:pPr lvl="0"/>
            <a:r>
              <a:rPr lang="nl-NL" dirty="0"/>
              <a:t>Raad van Toezicht</a:t>
            </a:r>
          </a:p>
        </p:txBody>
      </p:sp>
      <p:sp>
        <p:nvSpPr>
          <p:cNvPr id="2" name="Slide Number Placeholder 1">
            <a:extLst>
              <a:ext uri="{FF2B5EF4-FFF2-40B4-BE49-F238E27FC236}">
                <a16:creationId xmlns:a16="http://schemas.microsoft.com/office/drawing/2014/main" id="{DA8C29AD-5FDD-4634-91FF-25F4DFA17366}"/>
              </a:ext>
            </a:extLst>
          </p:cNvPr>
          <p:cNvSpPr>
            <a:spLocks noGrp="1"/>
          </p:cNvSpPr>
          <p:nvPr>
            <p:ph type="sldNum" sz="quarter" idx="10"/>
          </p:nvPr>
        </p:nvSpPr>
        <p:spPr>
          <a:xfrm>
            <a:off x="6553200" y="6356350"/>
            <a:ext cx="2133600" cy="365125"/>
          </a:xfrm>
        </p:spPr>
        <p:txBody>
          <a:bodyPr/>
          <a:lstStyle/>
          <a:p>
            <a:fld id="{64C2789A-5A3C-4BC4-A27B-7BBE2AADD18C}" type="slidenum">
              <a:rPr lang="nl-NL" smtClean="0"/>
              <a:pPr/>
              <a:t>16</a:t>
            </a:fld>
            <a:endParaRPr lang="nl-NL" dirty="0"/>
          </a:p>
        </p:txBody>
      </p:sp>
      <p:sp>
        <p:nvSpPr>
          <p:cNvPr id="6" name="Content Placeholder 4">
            <a:extLst>
              <a:ext uri="{FF2B5EF4-FFF2-40B4-BE49-F238E27FC236}">
                <a16:creationId xmlns:a16="http://schemas.microsoft.com/office/drawing/2014/main" id="{E97234D9-DBEC-4371-9D05-0973234EB3C5}"/>
              </a:ext>
            </a:extLst>
          </p:cNvPr>
          <p:cNvSpPr>
            <a:spLocks noGrp="1"/>
          </p:cNvSpPr>
          <p:nvPr>
            <p:ph idx="1"/>
          </p:nvPr>
        </p:nvSpPr>
        <p:spPr>
          <a:xfrm>
            <a:off x="457200" y="1816550"/>
            <a:ext cx="4474840" cy="3641690"/>
          </a:xfrm>
        </p:spPr>
        <p:txBody>
          <a:bodyPr tIns="0" bIns="0">
            <a:normAutofit/>
          </a:bodyPr>
          <a:lstStyle/>
          <a:p>
            <a:pPr marL="0" indent="0">
              <a:buNone/>
            </a:pPr>
            <a:r>
              <a:rPr lang="nl-NL" sz="2000" dirty="0"/>
              <a:t>Houdt toezicht op het beleid van het bestuur en op de algemene gang van zaken, adviseert en heeft instemmingsrecht ten aanzien van belangrijke besluiten.</a:t>
            </a:r>
          </a:p>
        </p:txBody>
      </p:sp>
      <p:graphicFrame>
        <p:nvGraphicFramePr>
          <p:cNvPr id="8" name="Content Placeholder 4">
            <a:extLst>
              <a:ext uri="{FF2B5EF4-FFF2-40B4-BE49-F238E27FC236}">
                <a16:creationId xmlns:a16="http://schemas.microsoft.com/office/drawing/2014/main" id="{61B1A3E4-166F-4EE9-A906-8625358EBED8}"/>
              </a:ext>
            </a:extLst>
          </p:cNvPr>
          <p:cNvGraphicFramePr>
            <a:graphicFrameLocks/>
          </p:cNvGraphicFramePr>
          <p:nvPr>
            <p:extLst>
              <p:ext uri="{D42A27DB-BD31-4B8C-83A1-F6EECF244321}">
                <p14:modId xmlns:p14="http://schemas.microsoft.com/office/powerpoint/2010/main" val="2661053787"/>
              </p:ext>
            </p:extLst>
          </p:nvPr>
        </p:nvGraphicFramePr>
        <p:xfrm>
          <a:off x="5024736" y="1701981"/>
          <a:ext cx="3662064" cy="1656184"/>
        </p:xfrm>
        <a:graphic>
          <a:graphicData uri="http://schemas.openxmlformats.org/drawingml/2006/table">
            <a:tbl>
              <a:tblPr firstRow="1" bandRow="1">
                <a:tableStyleId>{5C22544A-7EE6-4342-B048-85BDC9FD1C3A}</a:tableStyleId>
              </a:tblPr>
              <a:tblGrid>
                <a:gridCol w="3662064">
                  <a:extLst>
                    <a:ext uri="{9D8B030D-6E8A-4147-A177-3AD203B41FA5}">
                      <a16:colId xmlns:a16="http://schemas.microsoft.com/office/drawing/2014/main" val="2687718486"/>
                    </a:ext>
                  </a:extLst>
                </a:gridCol>
              </a:tblGrid>
              <a:tr h="393195">
                <a:tc>
                  <a:txBody>
                    <a:bodyPr/>
                    <a:lstStyle/>
                    <a:p>
                      <a:r>
                        <a:rPr lang="nl-NL" sz="1800" dirty="0"/>
                        <a:t>Naam</a:t>
                      </a:r>
                    </a:p>
                  </a:txBody>
                  <a:tcPr>
                    <a:solidFill>
                      <a:srgbClr val="008752"/>
                    </a:solidFill>
                  </a:tcPr>
                </a:tc>
                <a:extLst>
                  <a:ext uri="{0D108BD9-81ED-4DB2-BD59-A6C34878D82A}">
                    <a16:rowId xmlns:a16="http://schemas.microsoft.com/office/drawing/2014/main" val="3517768838"/>
                  </a:ext>
                </a:extLst>
              </a:tr>
              <a:tr h="434897">
                <a:tc>
                  <a:txBody>
                    <a:bodyPr/>
                    <a:lstStyle/>
                    <a:p>
                      <a:r>
                        <a:rPr lang="nl-NL" sz="1800" dirty="0"/>
                        <a:t>Rob van Leeuwen, voorzitter</a:t>
                      </a:r>
                    </a:p>
                  </a:txBody>
                  <a:tcPr>
                    <a:solidFill>
                      <a:schemeClr val="bg1">
                        <a:lumMod val="85000"/>
                      </a:schemeClr>
                    </a:solidFill>
                  </a:tcPr>
                </a:tc>
                <a:extLst>
                  <a:ext uri="{0D108BD9-81ED-4DB2-BD59-A6C34878D82A}">
                    <a16:rowId xmlns:a16="http://schemas.microsoft.com/office/drawing/2014/main" val="3823731314"/>
                  </a:ext>
                </a:extLst>
              </a:tr>
              <a:tr h="393195">
                <a:tc>
                  <a:txBody>
                    <a:bodyPr/>
                    <a:lstStyle/>
                    <a:p>
                      <a:r>
                        <a:rPr lang="nl-NL" sz="1800" dirty="0"/>
                        <a:t>Marita Smelter</a:t>
                      </a:r>
                    </a:p>
                  </a:txBody>
                  <a:tcPr>
                    <a:solidFill>
                      <a:schemeClr val="bg1">
                        <a:lumMod val="95000"/>
                      </a:schemeClr>
                    </a:solidFill>
                  </a:tcPr>
                </a:tc>
                <a:extLst>
                  <a:ext uri="{0D108BD9-81ED-4DB2-BD59-A6C34878D82A}">
                    <a16:rowId xmlns:a16="http://schemas.microsoft.com/office/drawing/2014/main" val="35783212"/>
                  </a:ext>
                </a:extLst>
              </a:tr>
              <a:tr h="434897">
                <a:tc>
                  <a:txBody>
                    <a:bodyPr/>
                    <a:lstStyle/>
                    <a:p>
                      <a:r>
                        <a:rPr lang="nl-NL" sz="1800" dirty="0"/>
                        <a:t>Ernst Hagen</a:t>
                      </a:r>
                    </a:p>
                  </a:txBody>
                  <a:tcPr>
                    <a:solidFill>
                      <a:schemeClr val="bg1">
                        <a:lumMod val="85000"/>
                      </a:schemeClr>
                    </a:solidFill>
                  </a:tcPr>
                </a:tc>
                <a:extLst>
                  <a:ext uri="{0D108BD9-81ED-4DB2-BD59-A6C34878D82A}">
                    <a16:rowId xmlns:a16="http://schemas.microsoft.com/office/drawing/2014/main" val="3632625444"/>
                  </a:ext>
                </a:extLst>
              </a:tr>
            </a:tbl>
          </a:graphicData>
        </a:graphic>
      </p:graphicFrame>
      <p:sp>
        <p:nvSpPr>
          <p:cNvPr id="5" name="Tekstvak 4">
            <a:extLst>
              <a:ext uri="{FF2B5EF4-FFF2-40B4-BE49-F238E27FC236}">
                <a16:creationId xmlns:a16="http://schemas.microsoft.com/office/drawing/2014/main" id="{9701C7A3-84BD-ADBA-AF4B-726B7B0F4528}"/>
              </a:ext>
            </a:extLst>
          </p:cNvPr>
          <p:cNvSpPr txBox="1"/>
          <p:nvPr/>
        </p:nvSpPr>
        <p:spPr>
          <a:xfrm>
            <a:off x="4932041" y="3684907"/>
            <a:ext cx="3754760" cy="523220"/>
          </a:xfrm>
          <a:prstGeom prst="rect">
            <a:avLst/>
          </a:prstGeom>
          <a:noFill/>
        </p:spPr>
        <p:txBody>
          <a:bodyPr wrap="square" rtlCol="0">
            <a:spAutoFit/>
          </a:bodyPr>
          <a:lstStyle/>
          <a:p>
            <a:r>
              <a:rPr lang="nl-NL" sz="1400" i="1" dirty="0"/>
              <a:t>In 2023 heeft Lucie Duynstee zich teruggetrokken en heeft Marita Smelter haar vervangen. </a:t>
            </a:r>
          </a:p>
        </p:txBody>
      </p:sp>
    </p:spTree>
    <p:extLst>
      <p:ext uri="{BB962C8B-B14F-4D97-AF65-F5344CB8AC3E}">
        <p14:creationId xmlns:p14="http://schemas.microsoft.com/office/powerpoint/2010/main" val="1269480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7A3874-F960-44B9-958E-1035DC47800D}"/>
              </a:ext>
            </a:extLst>
          </p:cNvPr>
          <p:cNvSpPr>
            <a:spLocks noGrp="1"/>
          </p:cNvSpPr>
          <p:nvPr>
            <p:ph type="title"/>
          </p:nvPr>
        </p:nvSpPr>
        <p:spPr>
          <a:xfrm>
            <a:off x="827584" y="980728"/>
            <a:ext cx="3024336" cy="1728192"/>
          </a:xfrm>
        </p:spPr>
        <p:txBody>
          <a:bodyPr/>
          <a:lstStyle/>
          <a:p>
            <a:r>
              <a:rPr lang="nl-NL" dirty="0"/>
              <a:t>Belangrijke ontwikkelingen 2023 en 2024</a:t>
            </a:r>
          </a:p>
        </p:txBody>
      </p:sp>
      <p:sp>
        <p:nvSpPr>
          <p:cNvPr id="2" name="Slide Number Placeholder 1">
            <a:extLst>
              <a:ext uri="{FF2B5EF4-FFF2-40B4-BE49-F238E27FC236}">
                <a16:creationId xmlns:a16="http://schemas.microsoft.com/office/drawing/2014/main" id="{DA8C29AD-5FDD-4634-91FF-25F4DFA17366}"/>
              </a:ext>
            </a:extLst>
          </p:cNvPr>
          <p:cNvSpPr>
            <a:spLocks noGrp="1"/>
          </p:cNvSpPr>
          <p:nvPr>
            <p:ph type="sldNum" sz="quarter" idx="4294967295"/>
          </p:nvPr>
        </p:nvSpPr>
        <p:spPr>
          <a:xfrm>
            <a:off x="7010400" y="6356350"/>
            <a:ext cx="2133600" cy="365125"/>
          </a:xfrm>
        </p:spPr>
        <p:txBody>
          <a:bodyPr/>
          <a:lstStyle/>
          <a:p>
            <a:fld id="{64C2789A-5A3C-4BC4-A27B-7BBE2AADD18C}" type="slidenum">
              <a:rPr lang="nl-NL" smtClean="0"/>
              <a:pPr/>
              <a:t>17</a:t>
            </a:fld>
            <a:endParaRPr lang="nl-NL" dirty="0"/>
          </a:p>
        </p:txBody>
      </p:sp>
    </p:spTree>
    <p:extLst>
      <p:ext uri="{BB962C8B-B14F-4D97-AF65-F5344CB8AC3E}">
        <p14:creationId xmlns:p14="http://schemas.microsoft.com/office/powerpoint/2010/main" val="1417929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AF2A0-2A33-4FC3-A131-616E6D41C14E}"/>
              </a:ext>
            </a:extLst>
          </p:cNvPr>
          <p:cNvSpPr>
            <a:spLocks noGrp="1"/>
          </p:cNvSpPr>
          <p:nvPr>
            <p:ph type="title"/>
          </p:nvPr>
        </p:nvSpPr>
        <p:spPr/>
        <p:txBody>
          <a:bodyPr/>
          <a:lstStyle/>
          <a:p>
            <a:r>
              <a:rPr lang="nl-NL" dirty="0"/>
              <a:t>2023 </a:t>
            </a:r>
            <a:r>
              <a:rPr lang="nl-NL" sz="1800" dirty="0"/>
              <a:t>(1/2)</a:t>
            </a:r>
          </a:p>
        </p:txBody>
      </p:sp>
      <p:sp>
        <p:nvSpPr>
          <p:cNvPr id="2" name="Slide Number Placeholder 1">
            <a:extLst>
              <a:ext uri="{FF2B5EF4-FFF2-40B4-BE49-F238E27FC236}">
                <a16:creationId xmlns:a16="http://schemas.microsoft.com/office/drawing/2014/main" id="{613EAE67-1C07-41BE-A454-BEE4FD2A0959}"/>
              </a:ext>
            </a:extLst>
          </p:cNvPr>
          <p:cNvSpPr>
            <a:spLocks noGrp="1"/>
          </p:cNvSpPr>
          <p:nvPr>
            <p:ph type="sldNum" sz="quarter" idx="10"/>
          </p:nvPr>
        </p:nvSpPr>
        <p:spPr/>
        <p:txBody>
          <a:bodyPr/>
          <a:lstStyle/>
          <a:p>
            <a:fld id="{64C2789A-5A3C-4BC4-A27B-7BBE2AADD18C}" type="slidenum">
              <a:rPr lang="nl-NL" smtClean="0"/>
              <a:pPr/>
              <a:t>18</a:t>
            </a:fld>
            <a:endParaRPr lang="nl-NL" dirty="0"/>
          </a:p>
        </p:txBody>
      </p:sp>
      <p:sp>
        <p:nvSpPr>
          <p:cNvPr id="5" name="Content Placeholder 4">
            <a:extLst>
              <a:ext uri="{FF2B5EF4-FFF2-40B4-BE49-F238E27FC236}">
                <a16:creationId xmlns:a16="http://schemas.microsoft.com/office/drawing/2014/main" id="{7E9BD1B2-4752-4B73-815E-524B8F255019}"/>
              </a:ext>
            </a:extLst>
          </p:cNvPr>
          <p:cNvSpPr>
            <a:spLocks noGrp="1"/>
          </p:cNvSpPr>
          <p:nvPr>
            <p:ph idx="1"/>
          </p:nvPr>
        </p:nvSpPr>
        <p:spPr/>
        <p:txBody>
          <a:bodyPr>
            <a:normAutofit/>
          </a:bodyPr>
          <a:lstStyle/>
          <a:p>
            <a:endParaRPr lang="nl-NL"/>
          </a:p>
          <a:p>
            <a:pPr marL="0" indent="0">
              <a:buNone/>
            </a:pPr>
            <a:endParaRPr lang="nl-NL"/>
          </a:p>
          <a:p>
            <a:endParaRPr lang="nl-NL" dirty="0"/>
          </a:p>
        </p:txBody>
      </p:sp>
      <p:sp>
        <p:nvSpPr>
          <p:cNvPr id="6" name="Content Placeholder 4">
            <a:extLst>
              <a:ext uri="{FF2B5EF4-FFF2-40B4-BE49-F238E27FC236}">
                <a16:creationId xmlns:a16="http://schemas.microsoft.com/office/drawing/2014/main" id="{3846C6AF-2743-4DE1-BDDB-7F5EF48B0B47}"/>
              </a:ext>
            </a:extLst>
          </p:cNvPr>
          <p:cNvSpPr txBox="1">
            <a:spLocks/>
          </p:cNvSpPr>
          <p:nvPr/>
        </p:nvSpPr>
        <p:spPr>
          <a:xfrm>
            <a:off x="535458" y="1735195"/>
            <a:ext cx="8357021" cy="3796785"/>
          </a:xfrm>
          <a:prstGeom prst="rect">
            <a:avLst/>
          </a:prstGeom>
          <a:solidFill>
            <a:schemeClr val="bg1">
              <a:alpha val="0"/>
            </a:schemeClr>
          </a:solidFill>
          <a:ln>
            <a:noFill/>
          </a:ln>
        </p:spPr>
        <p:txBody>
          <a:bodyPr vert="horz" lIns="180000" tIns="0" rIns="180000" bIns="0" rtlCol="0">
            <a:noAutofit/>
          </a:bodyPr>
          <a:lstStyle>
            <a:lvl1pPr marL="342900" indent="-342900" algn="l" defTabSz="914400" rtl="0" eaLnBrk="1" latinLnBrk="0" hangingPunct="1">
              <a:spcBef>
                <a:spcPct val="20000"/>
              </a:spcBef>
              <a:buClr>
                <a:srgbClr val="009B3E"/>
              </a:buClr>
              <a:buFont typeface="Arial" panose="020B0604020202020204" pitchFamily="34" charset="0"/>
              <a:buChar char="•"/>
              <a:defRPr sz="2400" kern="1200">
                <a:solidFill>
                  <a:schemeClr val="tx1"/>
                </a:solidFill>
                <a:latin typeface="+mj-lt"/>
                <a:ea typeface="Verdana" panose="020B0604030504040204" pitchFamily="34" charset="0"/>
                <a:cs typeface="Arial" panose="020B0604020202020204" pitchFamily="34" charset="0"/>
              </a:defRPr>
            </a:lvl1pPr>
            <a:lvl2pPr marL="742950" indent="-285750" algn="l" defTabSz="914400" rtl="0" eaLnBrk="1" latinLnBrk="0" hangingPunct="1">
              <a:spcBef>
                <a:spcPct val="20000"/>
              </a:spcBef>
              <a:buClr>
                <a:srgbClr val="488455"/>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864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864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864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tabLst>
                <a:tab pos="3230563" algn="l"/>
              </a:tabLst>
            </a:pPr>
            <a:r>
              <a:rPr lang="nl-NL" sz="2200" dirty="0"/>
              <a:t>Actuele dekkingsgraad:	 licht gedaald van 118.0% naar 117,6%</a:t>
            </a:r>
          </a:p>
          <a:p>
            <a:pPr>
              <a:lnSpc>
                <a:spcPct val="120000"/>
              </a:lnSpc>
              <a:tabLst>
                <a:tab pos="3230563" algn="l"/>
              </a:tabLst>
            </a:pPr>
            <a:r>
              <a:rPr lang="nl-NL" sz="2200" dirty="0"/>
              <a:t>Beleggingsrendement	+ 9.52%, door lichte rentedaling en door </a:t>
            </a:r>
            <a:br>
              <a:rPr lang="nl-NL" sz="2200" dirty="0"/>
            </a:br>
            <a:r>
              <a:rPr lang="nl-NL" sz="2200" dirty="0"/>
              <a:t>	stijging aandelenkoersen</a:t>
            </a:r>
          </a:p>
          <a:p>
            <a:pPr>
              <a:lnSpc>
                <a:spcPct val="120000"/>
              </a:lnSpc>
              <a:tabLst>
                <a:tab pos="3230563" algn="l"/>
              </a:tabLst>
            </a:pPr>
            <a:r>
              <a:rPr lang="nl-NL" sz="2200" dirty="0"/>
              <a:t>Waarde verplichtingen	Gestegen met ongeveer 8%, voornamelijk  	door rentedaling</a:t>
            </a:r>
          </a:p>
          <a:p>
            <a:pPr>
              <a:lnSpc>
                <a:spcPct val="120000"/>
              </a:lnSpc>
              <a:tabLst>
                <a:tab pos="3230563" algn="l"/>
              </a:tabLst>
            </a:pPr>
            <a:r>
              <a:rPr lang="nl-NL" sz="2200" dirty="0"/>
              <a:t>Toeslagverlening	Actieven: 2% </a:t>
            </a:r>
            <a:r>
              <a:rPr lang="nl-NL" sz="1800" i="1" dirty="0"/>
              <a:t>(gefinancierd door werkgever)</a:t>
            </a:r>
          </a:p>
          <a:p>
            <a:pPr marL="2743200" lvl="6" indent="0">
              <a:lnSpc>
                <a:spcPct val="120000"/>
              </a:lnSpc>
              <a:buNone/>
              <a:tabLst>
                <a:tab pos="3230563" algn="l"/>
              </a:tabLst>
            </a:pPr>
            <a:r>
              <a:rPr lang="nl-NL" sz="2200" dirty="0"/>
              <a:t>	Inactieven: 2.57%  </a:t>
            </a:r>
            <a:r>
              <a:rPr lang="nl-NL" sz="1800" i="1" dirty="0"/>
              <a:t>(vanuit pensioenfonds)	</a:t>
            </a:r>
            <a:endParaRPr lang="nl-NL" sz="2200" dirty="0"/>
          </a:p>
        </p:txBody>
      </p:sp>
    </p:spTree>
    <p:extLst>
      <p:ext uri="{BB962C8B-B14F-4D97-AF65-F5344CB8AC3E}">
        <p14:creationId xmlns:p14="http://schemas.microsoft.com/office/powerpoint/2010/main" val="2000127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AF2A0-2A33-4FC3-A131-616E6D41C14E}"/>
              </a:ext>
            </a:extLst>
          </p:cNvPr>
          <p:cNvSpPr>
            <a:spLocks noGrp="1"/>
          </p:cNvSpPr>
          <p:nvPr>
            <p:ph type="title"/>
          </p:nvPr>
        </p:nvSpPr>
        <p:spPr/>
        <p:txBody>
          <a:bodyPr/>
          <a:lstStyle/>
          <a:p>
            <a:r>
              <a:rPr lang="nl-NL" dirty="0"/>
              <a:t>2023 </a:t>
            </a:r>
            <a:r>
              <a:rPr lang="nl-NL" sz="1800" dirty="0"/>
              <a:t>(2/2)</a:t>
            </a:r>
          </a:p>
        </p:txBody>
      </p:sp>
      <p:sp>
        <p:nvSpPr>
          <p:cNvPr id="2" name="Slide Number Placeholder 1">
            <a:extLst>
              <a:ext uri="{FF2B5EF4-FFF2-40B4-BE49-F238E27FC236}">
                <a16:creationId xmlns:a16="http://schemas.microsoft.com/office/drawing/2014/main" id="{613EAE67-1C07-41BE-A454-BEE4FD2A0959}"/>
              </a:ext>
            </a:extLst>
          </p:cNvPr>
          <p:cNvSpPr>
            <a:spLocks noGrp="1"/>
          </p:cNvSpPr>
          <p:nvPr>
            <p:ph type="sldNum" sz="quarter" idx="10"/>
          </p:nvPr>
        </p:nvSpPr>
        <p:spPr/>
        <p:txBody>
          <a:bodyPr/>
          <a:lstStyle/>
          <a:p>
            <a:fld id="{64C2789A-5A3C-4BC4-A27B-7BBE2AADD18C}" type="slidenum">
              <a:rPr lang="nl-NL" smtClean="0"/>
              <a:pPr/>
              <a:t>19</a:t>
            </a:fld>
            <a:endParaRPr lang="nl-NL" dirty="0"/>
          </a:p>
        </p:txBody>
      </p:sp>
      <p:sp>
        <p:nvSpPr>
          <p:cNvPr id="5" name="Content Placeholder 4">
            <a:extLst>
              <a:ext uri="{FF2B5EF4-FFF2-40B4-BE49-F238E27FC236}">
                <a16:creationId xmlns:a16="http://schemas.microsoft.com/office/drawing/2014/main" id="{7E9BD1B2-4752-4B73-815E-524B8F255019}"/>
              </a:ext>
            </a:extLst>
          </p:cNvPr>
          <p:cNvSpPr>
            <a:spLocks noGrp="1"/>
          </p:cNvSpPr>
          <p:nvPr>
            <p:ph idx="1"/>
          </p:nvPr>
        </p:nvSpPr>
        <p:spPr/>
        <p:txBody>
          <a:bodyPr>
            <a:normAutofit/>
          </a:bodyPr>
          <a:lstStyle/>
          <a:p>
            <a:endParaRPr lang="nl-NL"/>
          </a:p>
          <a:p>
            <a:pPr marL="0" indent="0">
              <a:buNone/>
            </a:pPr>
            <a:endParaRPr lang="nl-NL"/>
          </a:p>
          <a:p>
            <a:endParaRPr lang="nl-NL" dirty="0"/>
          </a:p>
        </p:txBody>
      </p:sp>
      <p:sp>
        <p:nvSpPr>
          <p:cNvPr id="6" name="Content Placeholder 4">
            <a:extLst>
              <a:ext uri="{FF2B5EF4-FFF2-40B4-BE49-F238E27FC236}">
                <a16:creationId xmlns:a16="http://schemas.microsoft.com/office/drawing/2014/main" id="{3846C6AF-2743-4DE1-BDDB-7F5EF48B0B47}"/>
              </a:ext>
            </a:extLst>
          </p:cNvPr>
          <p:cNvSpPr txBox="1">
            <a:spLocks/>
          </p:cNvSpPr>
          <p:nvPr/>
        </p:nvSpPr>
        <p:spPr>
          <a:xfrm>
            <a:off x="535458" y="1746670"/>
            <a:ext cx="8357021" cy="6087949"/>
          </a:xfrm>
          <a:prstGeom prst="rect">
            <a:avLst/>
          </a:prstGeom>
          <a:solidFill>
            <a:schemeClr val="bg1">
              <a:alpha val="0"/>
            </a:schemeClr>
          </a:solidFill>
          <a:ln>
            <a:noFill/>
          </a:ln>
        </p:spPr>
        <p:txBody>
          <a:bodyPr vert="horz" lIns="180000" tIns="0" rIns="180000" bIns="0" rtlCol="0">
            <a:noAutofit/>
          </a:bodyPr>
          <a:lstStyle>
            <a:lvl1pPr marL="342900" indent="-342900" algn="l" defTabSz="914400" rtl="0" eaLnBrk="1" latinLnBrk="0" hangingPunct="1">
              <a:spcBef>
                <a:spcPct val="20000"/>
              </a:spcBef>
              <a:buClr>
                <a:srgbClr val="009B3E"/>
              </a:buClr>
              <a:buFont typeface="Arial" panose="020B0604020202020204" pitchFamily="34" charset="0"/>
              <a:buChar char="•"/>
              <a:defRPr sz="2400" kern="1200">
                <a:solidFill>
                  <a:schemeClr val="tx1"/>
                </a:solidFill>
                <a:latin typeface="+mj-lt"/>
                <a:ea typeface="Verdana" panose="020B0604030504040204" pitchFamily="34" charset="0"/>
                <a:cs typeface="Arial" panose="020B0604020202020204" pitchFamily="34" charset="0"/>
              </a:defRPr>
            </a:lvl1pPr>
            <a:lvl2pPr marL="742950" indent="-285750" algn="l" defTabSz="914400" rtl="0" eaLnBrk="1" latinLnBrk="0" hangingPunct="1">
              <a:spcBef>
                <a:spcPct val="20000"/>
              </a:spcBef>
              <a:buClr>
                <a:srgbClr val="488455"/>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864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864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864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tabLst>
                <a:tab pos="3230563" algn="l"/>
              </a:tabLst>
            </a:pPr>
            <a:r>
              <a:rPr lang="nl-NL" sz="2200" dirty="0"/>
              <a:t>Pensioenstelsel: 	Wet toekomst pensioenen goedgekeurd. 	Sociale partners volop in overleg over</a:t>
            </a:r>
            <a:br>
              <a:rPr lang="nl-NL" sz="2200" dirty="0"/>
            </a:br>
            <a:r>
              <a:rPr lang="nl-NL" sz="2200" dirty="0"/>
              <a:t>	nieuwe regeling. Pensioenfonds </a:t>
            </a:r>
            <a:br>
              <a:rPr lang="nl-NL" sz="2200" dirty="0"/>
            </a:br>
            <a:r>
              <a:rPr lang="nl-NL" sz="2200" dirty="0"/>
              <a:t>	betrokken bij dit overleg. 			</a:t>
            </a:r>
            <a:r>
              <a:rPr lang="nl-NL" sz="2200" dirty="0" err="1"/>
              <a:t>Risicopreferentieonderzoek</a:t>
            </a:r>
            <a:r>
              <a:rPr lang="nl-NL" sz="2200" dirty="0"/>
              <a:t> uitgevoerd.</a:t>
            </a:r>
          </a:p>
          <a:p>
            <a:pPr>
              <a:lnSpc>
                <a:spcPct val="120000"/>
              </a:lnSpc>
              <a:tabLst>
                <a:tab pos="3230563" algn="l"/>
              </a:tabLst>
            </a:pPr>
            <a:r>
              <a:rPr lang="nl-NL" sz="2200" dirty="0"/>
              <a:t>Beleggingsbeleid:	Het renterisico aanzienlijk verminderd</a:t>
            </a:r>
            <a:br>
              <a:rPr lang="nl-NL" sz="2200" dirty="0"/>
            </a:br>
            <a:r>
              <a:rPr lang="nl-NL" sz="2200" dirty="0"/>
              <a:t>	door hogere renteafdekking.</a:t>
            </a:r>
          </a:p>
        </p:txBody>
      </p:sp>
    </p:spTree>
    <p:extLst>
      <p:ext uri="{BB962C8B-B14F-4D97-AF65-F5344CB8AC3E}">
        <p14:creationId xmlns:p14="http://schemas.microsoft.com/office/powerpoint/2010/main" val="1392839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30000" r="-30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AF2A0-2A33-4FC3-A131-616E6D41C14E}"/>
              </a:ext>
            </a:extLst>
          </p:cNvPr>
          <p:cNvSpPr>
            <a:spLocks noGrp="1"/>
          </p:cNvSpPr>
          <p:nvPr>
            <p:ph type="title"/>
          </p:nvPr>
        </p:nvSpPr>
        <p:spPr/>
        <p:txBody>
          <a:bodyPr/>
          <a:lstStyle/>
          <a:p>
            <a:r>
              <a:rPr lang="nl-NL" dirty="0"/>
              <a:t>Inhoud</a:t>
            </a:r>
          </a:p>
        </p:txBody>
      </p:sp>
      <p:sp>
        <p:nvSpPr>
          <p:cNvPr id="2" name="Slide Number Placeholder 1">
            <a:extLst>
              <a:ext uri="{FF2B5EF4-FFF2-40B4-BE49-F238E27FC236}">
                <a16:creationId xmlns:a16="http://schemas.microsoft.com/office/drawing/2014/main" id="{613EAE67-1C07-41BE-A454-BEE4FD2A0959}"/>
              </a:ext>
            </a:extLst>
          </p:cNvPr>
          <p:cNvSpPr>
            <a:spLocks noGrp="1"/>
          </p:cNvSpPr>
          <p:nvPr>
            <p:ph type="sldNum" sz="quarter" idx="10"/>
          </p:nvPr>
        </p:nvSpPr>
        <p:spPr/>
        <p:txBody>
          <a:bodyPr/>
          <a:lstStyle/>
          <a:p>
            <a:fld id="{64C2789A-5A3C-4BC4-A27B-7BBE2AADD18C}" type="slidenum">
              <a:rPr lang="nl-NL" smtClean="0"/>
              <a:pPr/>
              <a:t>2</a:t>
            </a:fld>
            <a:endParaRPr lang="nl-NL" dirty="0"/>
          </a:p>
        </p:txBody>
      </p:sp>
      <p:sp>
        <p:nvSpPr>
          <p:cNvPr id="7" name="Content Placeholder 4">
            <a:extLst>
              <a:ext uri="{FF2B5EF4-FFF2-40B4-BE49-F238E27FC236}">
                <a16:creationId xmlns:a16="http://schemas.microsoft.com/office/drawing/2014/main" id="{BB0B6F97-417F-4F3F-BB7D-0341A775329E}"/>
              </a:ext>
            </a:extLst>
          </p:cNvPr>
          <p:cNvSpPr txBox="1">
            <a:spLocks/>
          </p:cNvSpPr>
          <p:nvPr/>
        </p:nvSpPr>
        <p:spPr>
          <a:xfrm>
            <a:off x="251520" y="1751490"/>
            <a:ext cx="8229600" cy="4689648"/>
          </a:xfrm>
          <a:prstGeom prst="rect">
            <a:avLst/>
          </a:prstGeom>
          <a:solidFill>
            <a:schemeClr val="bg1">
              <a:alpha val="0"/>
            </a:schemeClr>
          </a:solidFill>
          <a:ln>
            <a:noFill/>
          </a:ln>
        </p:spPr>
        <p:txBody>
          <a:bodyPr vert="horz" lIns="180000" tIns="0" rIns="180000" bIns="0" rtlCol="0">
            <a:normAutofit/>
          </a:bodyPr>
          <a:lstStyle>
            <a:lvl1pPr marL="342900" indent="-342900" algn="l" defTabSz="914400" rtl="0" eaLnBrk="1" latinLnBrk="0" hangingPunct="1">
              <a:spcBef>
                <a:spcPct val="20000"/>
              </a:spcBef>
              <a:buClr>
                <a:srgbClr val="009B3E"/>
              </a:buClr>
              <a:buFont typeface="Arial" panose="020B0604020202020204" pitchFamily="34" charset="0"/>
              <a:buChar char="•"/>
              <a:defRPr sz="2400" kern="1200">
                <a:solidFill>
                  <a:schemeClr val="tx1"/>
                </a:solidFill>
                <a:latin typeface="+mj-lt"/>
                <a:ea typeface="Verdana" panose="020B0604030504040204" pitchFamily="34" charset="0"/>
                <a:cs typeface="Arial" panose="020B0604020202020204" pitchFamily="34" charset="0"/>
              </a:defRPr>
            </a:lvl1pPr>
            <a:lvl2pPr marL="742950" indent="-285750" algn="l" defTabSz="914400" rtl="0" eaLnBrk="1" latinLnBrk="0" hangingPunct="1">
              <a:spcBef>
                <a:spcPct val="20000"/>
              </a:spcBef>
              <a:buClr>
                <a:srgbClr val="488455"/>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864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864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864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dirty="0"/>
              <a:t>Pensioenfonds Cargill algemeen</a:t>
            </a:r>
          </a:p>
          <a:p>
            <a:r>
              <a:rPr lang="nl-NL" dirty="0"/>
              <a:t>Kerncijfers</a:t>
            </a:r>
          </a:p>
          <a:p>
            <a:r>
              <a:rPr lang="nl-NL" dirty="0"/>
              <a:t>Organisatie</a:t>
            </a:r>
          </a:p>
          <a:p>
            <a:r>
              <a:rPr lang="nl-NL" dirty="0"/>
              <a:t>Belangrijke ontwikkelingen 2023 en 2024</a:t>
            </a:r>
          </a:p>
          <a:p>
            <a:r>
              <a:rPr lang="nl-NL" dirty="0"/>
              <a:t>Financiële positie</a:t>
            </a:r>
          </a:p>
          <a:p>
            <a:r>
              <a:rPr lang="nl-NL" dirty="0"/>
              <a:t>Verhoging/verlaging van de pensioenen</a:t>
            </a:r>
          </a:p>
          <a:p>
            <a:r>
              <a:rPr lang="nl-NL" dirty="0"/>
              <a:t>Beleggingsbeleid</a:t>
            </a:r>
          </a:p>
          <a:p>
            <a:r>
              <a:rPr lang="nl-NL" dirty="0"/>
              <a:t>Maatschappelijk verantwoord beleggen</a:t>
            </a:r>
          </a:p>
          <a:p>
            <a:r>
              <a:rPr lang="nl-NL" dirty="0"/>
              <a:t>Het nieuwe pensioenstelsel</a:t>
            </a:r>
          </a:p>
          <a:p>
            <a:pPr marL="0" indent="0">
              <a:buNone/>
            </a:pPr>
            <a:endParaRPr lang="nl-NL" dirty="0"/>
          </a:p>
          <a:p>
            <a:endParaRPr lang="nl-NL" dirty="0"/>
          </a:p>
          <a:p>
            <a:pPr marL="0" indent="0">
              <a:buFont typeface="Arial" panose="020B0604020202020204" pitchFamily="34" charset="0"/>
              <a:buNone/>
            </a:pPr>
            <a:endParaRPr lang="nl-NL" dirty="0"/>
          </a:p>
          <a:p>
            <a:endParaRPr lang="nl-NL" dirty="0"/>
          </a:p>
        </p:txBody>
      </p:sp>
    </p:spTree>
    <p:extLst>
      <p:ext uri="{BB962C8B-B14F-4D97-AF65-F5344CB8AC3E}">
        <p14:creationId xmlns:p14="http://schemas.microsoft.com/office/powerpoint/2010/main" val="655396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AF2A0-2A33-4FC3-A131-616E6D41C14E}"/>
              </a:ext>
            </a:extLst>
          </p:cNvPr>
          <p:cNvSpPr>
            <a:spLocks noGrp="1"/>
          </p:cNvSpPr>
          <p:nvPr>
            <p:ph type="title"/>
          </p:nvPr>
        </p:nvSpPr>
        <p:spPr/>
        <p:txBody>
          <a:bodyPr/>
          <a:lstStyle/>
          <a:p>
            <a:r>
              <a:rPr lang="nl-NL" dirty="0"/>
              <a:t>2024</a:t>
            </a:r>
          </a:p>
        </p:txBody>
      </p:sp>
      <p:sp>
        <p:nvSpPr>
          <p:cNvPr id="2" name="Slide Number Placeholder 1">
            <a:extLst>
              <a:ext uri="{FF2B5EF4-FFF2-40B4-BE49-F238E27FC236}">
                <a16:creationId xmlns:a16="http://schemas.microsoft.com/office/drawing/2014/main" id="{613EAE67-1C07-41BE-A454-BEE4FD2A0959}"/>
              </a:ext>
            </a:extLst>
          </p:cNvPr>
          <p:cNvSpPr>
            <a:spLocks noGrp="1"/>
          </p:cNvSpPr>
          <p:nvPr>
            <p:ph type="sldNum" sz="quarter" idx="10"/>
          </p:nvPr>
        </p:nvSpPr>
        <p:spPr/>
        <p:txBody>
          <a:bodyPr/>
          <a:lstStyle/>
          <a:p>
            <a:fld id="{64C2789A-5A3C-4BC4-A27B-7BBE2AADD18C}" type="slidenum">
              <a:rPr lang="nl-NL" smtClean="0"/>
              <a:pPr/>
              <a:t>20</a:t>
            </a:fld>
            <a:endParaRPr lang="nl-NL" dirty="0"/>
          </a:p>
        </p:txBody>
      </p:sp>
      <p:sp>
        <p:nvSpPr>
          <p:cNvPr id="5" name="Content Placeholder 4">
            <a:extLst>
              <a:ext uri="{FF2B5EF4-FFF2-40B4-BE49-F238E27FC236}">
                <a16:creationId xmlns:a16="http://schemas.microsoft.com/office/drawing/2014/main" id="{7E9BD1B2-4752-4B73-815E-524B8F255019}"/>
              </a:ext>
            </a:extLst>
          </p:cNvPr>
          <p:cNvSpPr>
            <a:spLocks noGrp="1"/>
          </p:cNvSpPr>
          <p:nvPr>
            <p:ph idx="1"/>
          </p:nvPr>
        </p:nvSpPr>
        <p:spPr>
          <a:xfrm>
            <a:off x="457200" y="1426283"/>
            <a:ext cx="8229600" cy="5558873"/>
          </a:xfrm>
        </p:spPr>
        <p:txBody>
          <a:bodyPr>
            <a:noAutofit/>
          </a:bodyPr>
          <a:lstStyle/>
          <a:p>
            <a:pPr>
              <a:tabLst>
                <a:tab pos="2684463" algn="l"/>
              </a:tabLst>
            </a:pPr>
            <a:r>
              <a:rPr lang="nl-NL" sz="2200" dirty="0"/>
              <a:t>Financiële positie:	Dekkingsgraad stijgt licht bij gelijkblijvende 		rente en stijgende aandelenkoersen</a:t>
            </a:r>
          </a:p>
          <a:p>
            <a:pPr>
              <a:tabLst>
                <a:tab pos="2684463" algn="l"/>
              </a:tabLst>
            </a:pPr>
            <a:r>
              <a:rPr lang="nl-NL" sz="2200" dirty="0"/>
              <a:t>Toeslagverlening:	Actieven: 2% </a:t>
            </a:r>
            <a:r>
              <a:rPr lang="nl-NL" sz="1800" i="1" dirty="0"/>
              <a:t>(gefinancierd door werkgever)</a:t>
            </a:r>
          </a:p>
          <a:p>
            <a:pPr marL="0" indent="0">
              <a:buNone/>
              <a:tabLst>
                <a:tab pos="2684463" algn="l"/>
              </a:tabLst>
            </a:pPr>
            <a:r>
              <a:rPr lang="nl-NL" sz="2200" dirty="0"/>
              <a:t>		Inactieven: 1.46% </a:t>
            </a:r>
            <a:r>
              <a:rPr lang="nl-NL" sz="1800" i="1" dirty="0"/>
              <a:t>(vanuit pensioenfonds)</a:t>
            </a:r>
            <a:r>
              <a:rPr lang="nl-NL" sz="2200" dirty="0"/>
              <a:t>	</a:t>
            </a:r>
          </a:p>
          <a:p>
            <a:pPr>
              <a:tabLst>
                <a:tab pos="2684463" algn="l"/>
              </a:tabLst>
            </a:pPr>
            <a:r>
              <a:rPr lang="nl-NL" sz="2200" dirty="0"/>
              <a:t>Pensioenstelsel:	Sociale partners onderhandelen over nieuwe 		pensioenregeling. Pensioenfonds blijft hierbij 		betrokken. Streefdatum transitie 1/1/2027.</a:t>
            </a:r>
          </a:p>
        </p:txBody>
      </p:sp>
    </p:spTree>
    <p:extLst>
      <p:ext uri="{BB962C8B-B14F-4D97-AF65-F5344CB8AC3E}">
        <p14:creationId xmlns:p14="http://schemas.microsoft.com/office/powerpoint/2010/main" val="4039595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FEBEB1-7B78-4FE1-BAE3-26B0B707DC83}"/>
              </a:ext>
            </a:extLst>
          </p:cNvPr>
          <p:cNvSpPr>
            <a:spLocks noGrp="1"/>
          </p:cNvSpPr>
          <p:nvPr>
            <p:ph type="title"/>
          </p:nvPr>
        </p:nvSpPr>
        <p:spPr>
          <a:xfrm>
            <a:off x="5868144" y="3429000"/>
            <a:ext cx="2736304" cy="1928410"/>
          </a:xfrm>
        </p:spPr>
        <p:txBody>
          <a:bodyPr anchor="ctr" anchorCtr="0"/>
          <a:lstStyle/>
          <a:p>
            <a:r>
              <a:rPr lang="nl-NL" dirty="0"/>
              <a:t>Financiële positie</a:t>
            </a:r>
          </a:p>
        </p:txBody>
      </p:sp>
      <p:sp>
        <p:nvSpPr>
          <p:cNvPr id="2" name="Slide Number Placeholder 1">
            <a:extLst>
              <a:ext uri="{FF2B5EF4-FFF2-40B4-BE49-F238E27FC236}">
                <a16:creationId xmlns:a16="http://schemas.microsoft.com/office/drawing/2014/main" id="{DA8C29AD-5FDD-4634-91FF-25F4DFA17366}"/>
              </a:ext>
            </a:extLst>
          </p:cNvPr>
          <p:cNvSpPr>
            <a:spLocks noGrp="1"/>
          </p:cNvSpPr>
          <p:nvPr>
            <p:ph type="sldNum" sz="quarter" idx="4294967295"/>
          </p:nvPr>
        </p:nvSpPr>
        <p:spPr>
          <a:xfrm>
            <a:off x="7010400" y="6356350"/>
            <a:ext cx="2133600" cy="365125"/>
          </a:xfrm>
        </p:spPr>
        <p:txBody>
          <a:bodyPr/>
          <a:lstStyle/>
          <a:p>
            <a:fld id="{64C2789A-5A3C-4BC4-A27B-7BBE2AADD18C}" type="slidenum">
              <a:rPr lang="nl-NL" smtClean="0"/>
              <a:pPr/>
              <a:t>21</a:t>
            </a:fld>
            <a:endParaRPr lang="nl-NL" dirty="0"/>
          </a:p>
        </p:txBody>
      </p:sp>
    </p:spTree>
    <p:extLst>
      <p:ext uri="{BB962C8B-B14F-4D97-AF65-F5344CB8AC3E}">
        <p14:creationId xmlns:p14="http://schemas.microsoft.com/office/powerpoint/2010/main" val="3076137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AF2A0-2A33-4FC3-A131-616E6D41C14E}"/>
              </a:ext>
            </a:extLst>
          </p:cNvPr>
          <p:cNvSpPr>
            <a:spLocks noGrp="1"/>
          </p:cNvSpPr>
          <p:nvPr>
            <p:ph type="title"/>
          </p:nvPr>
        </p:nvSpPr>
        <p:spPr/>
        <p:txBody>
          <a:bodyPr>
            <a:normAutofit/>
          </a:bodyPr>
          <a:lstStyle/>
          <a:p>
            <a:r>
              <a:rPr lang="nl-NL" dirty="0"/>
              <a:t>De dekkingsgraad (DG) </a:t>
            </a:r>
            <a:r>
              <a:rPr lang="nl-NL" sz="1800" dirty="0"/>
              <a:t>(1/2)</a:t>
            </a:r>
          </a:p>
        </p:txBody>
      </p:sp>
      <p:sp>
        <p:nvSpPr>
          <p:cNvPr id="2" name="Slide Number Placeholder 1">
            <a:extLst>
              <a:ext uri="{FF2B5EF4-FFF2-40B4-BE49-F238E27FC236}">
                <a16:creationId xmlns:a16="http://schemas.microsoft.com/office/drawing/2014/main" id="{613EAE67-1C07-41BE-A454-BEE4FD2A0959}"/>
              </a:ext>
            </a:extLst>
          </p:cNvPr>
          <p:cNvSpPr>
            <a:spLocks noGrp="1"/>
          </p:cNvSpPr>
          <p:nvPr>
            <p:ph type="sldNum" sz="quarter" idx="10"/>
          </p:nvPr>
        </p:nvSpPr>
        <p:spPr/>
        <p:txBody>
          <a:bodyPr/>
          <a:lstStyle/>
          <a:p>
            <a:fld id="{64C2789A-5A3C-4BC4-A27B-7BBE2AADD18C}" type="slidenum">
              <a:rPr lang="nl-NL" smtClean="0"/>
              <a:pPr/>
              <a:t>22</a:t>
            </a:fld>
            <a:endParaRPr lang="nl-NL" dirty="0"/>
          </a:p>
        </p:txBody>
      </p:sp>
      <p:sp>
        <p:nvSpPr>
          <p:cNvPr id="5" name="Content Placeholder 4">
            <a:extLst>
              <a:ext uri="{FF2B5EF4-FFF2-40B4-BE49-F238E27FC236}">
                <a16:creationId xmlns:a16="http://schemas.microsoft.com/office/drawing/2014/main" id="{7E9BD1B2-4752-4B73-815E-524B8F255019}"/>
              </a:ext>
            </a:extLst>
          </p:cNvPr>
          <p:cNvSpPr>
            <a:spLocks noGrp="1"/>
          </p:cNvSpPr>
          <p:nvPr>
            <p:ph idx="1"/>
          </p:nvPr>
        </p:nvSpPr>
        <p:spPr/>
        <p:txBody>
          <a:bodyPr>
            <a:normAutofit/>
          </a:bodyPr>
          <a:lstStyle/>
          <a:p>
            <a:endParaRPr lang="nl-NL" dirty="0"/>
          </a:p>
          <a:p>
            <a:endParaRPr lang="nl-NL" dirty="0"/>
          </a:p>
          <a:p>
            <a:endParaRPr lang="nl-NL" dirty="0"/>
          </a:p>
        </p:txBody>
      </p:sp>
      <p:sp>
        <p:nvSpPr>
          <p:cNvPr id="6" name="Content Placeholder 4">
            <a:extLst>
              <a:ext uri="{FF2B5EF4-FFF2-40B4-BE49-F238E27FC236}">
                <a16:creationId xmlns:a16="http://schemas.microsoft.com/office/drawing/2014/main" id="{3846C6AF-2743-4DE1-BDDB-7F5EF48B0B47}"/>
              </a:ext>
            </a:extLst>
          </p:cNvPr>
          <p:cNvSpPr txBox="1">
            <a:spLocks/>
          </p:cNvSpPr>
          <p:nvPr/>
        </p:nvSpPr>
        <p:spPr>
          <a:xfrm>
            <a:off x="535459" y="1758183"/>
            <a:ext cx="8229600" cy="3993171"/>
          </a:xfrm>
          <a:prstGeom prst="rect">
            <a:avLst/>
          </a:prstGeom>
          <a:solidFill>
            <a:schemeClr val="bg1">
              <a:alpha val="0"/>
            </a:schemeClr>
          </a:solidFill>
          <a:ln>
            <a:noFill/>
          </a:ln>
        </p:spPr>
        <p:txBody>
          <a:bodyPr vert="horz" lIns="180000" tIns="0" rIns="180000" bIns="0" rtlCol="0">
            <a:noAutofit/>
          </a:bodyPr>
          <a:lstStyle>
            <a:lvl1pPr marL="342900" indent="-342900" algn="l" defTabSz="914400" rtl="0" eaLnBrk="1" latinLnBrk="0" hangingPunct="1">
              <a:spcBef>
                <a:spcPct val="20000"/>
              </a:spcBef>
              <a:buClr>
                <a:srgbClr val="009B3E"/>
              </a:buClr>
              <a:buFont typeface="Arial" panose="020B0604020202020204" pitchFamily="34" charset="0"/>
              <a:buChar char="•"/>
              <a:defRPr sz="2400" kern="1200">
                <a:solidFill>
                  <a:schemeClr val="tx1"/>
                </a:solidFill>
                <a:latin typeface="+mj-lt"/>
                <a:ea typeface="Verdana" panose="020B0604030504040204" pitchFamily="34" charset="0"/>
                <a:cs typeface="Arial" panose="020B0604020202020204" pitchFamily="34" charset="0"/>
              </a:defRPr>
            </a:lvl1pPr>
            <a:lvl2pPr marL="742950" indent="-285750" algn="l" defTabSz="914400" rtl="0" eaLnBrk="1" latinLnBrk="0" hangingPunct="1">
              <a:spcBef>
                <a:spcPct val="20000"/>
              </a:spcBef>
              <a:buClr>
                <a:srgbClr val="488455"/>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864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864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864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sz="2200" dirty="0">
                <a:latin typeface="+mn-lt"/>
              </a:rPr>
              <a:t>DG is de verhouding tussen het kapitaal dat een fonds bezit en het kapitaal dat een fonds nodig heeft. Bij een DG van 105% is € 1,05 in kas voor elke € 1 die nu en in de toekomst aan pensioen moet worden uitgekeerd.</a:t>
            </a:r>
          </a:p>
          <a:p>
            <a:pPr lvl="1">
              <a:tabLst>
                <a:tab pos="2419350" algn="l"/>
              </a:tabLst>
            </a:pPr>
            <a:r>
              <a:rPr lang="nl-NL" dirty="0">
                <a:latin typeface="+mn-lt"/>
              </a:rPr>
              <a:t>Actuele DG: 	De DG van een bepaalde maand</a:t>
            </a:r>
          </a:p>
          <a:p>
            <a:pPr lvl="1">
              <a:tabLst>
                <a:tab pos="2419350" algn="l"/>
              </a:tabLst>
            </a:pPr>
            <a:r>
              <a:rPr lang="nl-NL" dirty="0">
                <a:latin typeface="+mn-lt"/>
              </a:rPr>
              <a:t>Beleids-DG:	Gemiddelde van de actuele DG-en van de </a:t>
            </a:r>
            <a:br>
              <a:rPr lang="nl-NL" dirty="0">
                <a:latin typeface="+mn-lt"/>
              </a:rPr>
            </a:br>
            <a:r>
              <a:rPr lang="nl-NL" dirty="0">
                <a:latin typeface="+mn-lt"/>
              </a:rPr>
              <a:t>	laatste 12 maanden.</a:t>
            </a:r>
          </a:p>
          <a:p>
            <a:endParaRPr lang="nl-NL" sz="2200" dirty="0">
              <a:latin typeface="+mn-lt"/>
            </a:endParaRPr>
          </a:p>
        </p:txBody>
      </p:sp>
    </p:spTree>
    <p:extLst>
      <p:ext uri="{BB962C8B-B14F-4D97-AF65-F5344CB8AC3E}">
        <p14:creationId xmlns:p14="http://schemas.microsoft.com/office/powerpoint/2010/main" val="53080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AF2A0-2A33-4FC3-A131-616E6D41C14E}"/>
              </a:ext>
            </a:extLst>
          </p:cNvPr>
          <p:cNvSpPr>
            <a:spLocks noGrp="1"/>
          </p:cNvSpPr>
          <p:nvPr>
            <p:ph type="title"/>
          </p:nvPr>
        </p:nvSpPr>
        <p:spPr/>
        <p:txBody>
          <a:bodyPr>
            <a:normAutofit/>
          </a:bodyPr>
          <a:lstStyle/>
          <a:p>
            <a:r>
              <a:rPr lang="nl-NL" dirty="0"/>
              <a:t>De dekkingsgraad (DG) </a:t>
            </a:r>
            <a:r>
              <a:rPr lang="nl-NL" sz="1800" dirty="0"/>
              <a:t>(2/2)</a:t>
            </a:r>
          </a:p>
        </p:txBody>
      </p:sp>
      <p:sp>
        <p:nvSpPr>
          <p:cNvPr id="2" name="Slide Number Placeholder 1">
            <a:extLst>
              <a:ext uri="{FF2B5EF4-FFF2-40B4-BE49-F238E27FC236}">
                <a16:creationId xmlns:a16="http://schemas.microsoft.com/office/drawing/2014/main" id="{613EAE67-1C07-41BE-A454-BEE4FD2A0959}"/>
              </a:ext>
            </a:extLst>
          </p:cNvPr>
          <p:cNvSpPr>
            <a:spLocks noGrp="1"/>
          </p:cNvSpPr>
          <p:nvPr>
            <p:ph type="sldNum" sz="quarter" idx="10"/>
          </p:nvPr>
        </p:nvSpPr>
        <p:spPr/>
        <p:txBody>
          <a:bodyPr/>
          <a:lstStyle/>
          <a:p>
            <a:fld id="{64C2789A-5A3C-4BC4-A27B-7BBE2AADD18C}" type="slidenum">
              <a:rPr lang="nl-NL" smtClean="0"/>
              <a:pPr/>
              <a:t>23</a:t>
            </a:fld>
            <a:endParaRPr lang="nl-NL" dirty="0"/>
          </a:p>
        </p:txBody>
      </p:sp>
      <p:sp>
        <p:nvSpPr>
          <p:cNvPr id="5" name="Content Placeholder 4">
            <a:extLst>
              <a:ext uri="{FF2B5EF4-FFF2-40B4-BE49-F238E27FC236}">
                <a16:creationId xmlns:a16="http://schemas.microsoft.com/office/drawing/2014/main" id="{7E9BD1B2-4752-4B73-815E-524B8F255019}"/>
              </a:ext>
            </a:extLst>
          </p:cNvPr>
          <p:cNvSpPr>
            <a:spLocks noGrp="1"/>
          </p:cNvSpPr>
          <p:nvPr>
            <p:ph idx="1"/>
          </p:nvPr>
        </p:nvSpPr>
        <p:spPr/>
        <p:txBody>
          <a:bodyPr>
            <a:normAutofit/>
          </a:bodyPr>
          <a:lstStyle/>
          <a:p>
            <a:endParaRPr lang="nl-NL" dirty="0"/>
          </a:p>
          <a:p>
            <a:endParaRPr lang="nl-NL" dirty="0"/>
          </a:p>
          <a:p>
            <a:endParaRPr lang="nl-NL" dirty="0"/>
          </a:p>
        </p:txBody>
      </p:sp>
      <p:sp>
        <p:nvSpPr>
          <p:cNvPr id="6" name="Content Placeholder 4">
            <a:extLst>
              <a:ext uri="{FF2B5EF4-FFF2-40B4-BE49-F238E27FC236}">
                <a16:creationId xmlns:a16="http://schemas.microsoft.com/office/drawing/2014/main" id="{3846C6AF-2743-4DE1-BDDB-7F5EF48B0B47}"/>
              </a:ext>
            </a:extLst>
          </p:cNvPr>
          <p:cNvSpPr txBox="1">
            <a:spLocks/>
          </p:cNvSpPr>
          <p:nvPr/>
        </p:nvSpPr>
        <p:spPr>
          <a:xfrm>
            <a:off x="535459" y="1747967"/>
            <a:ext cx="8229600" cy="3630155"/>
          </a:xfrm>
          <a:prstGeom prst="rect">
            <a:avLst/>
          </a:prstGeom>
          <a:solidFill>
            <a:schemeClr val="bg1">
              <a:alpha val="0"/>
            </a:schemeClr>
          </a:solidFill>
          <a:ln>
            <a:noFill/>
          </a:ln>
        </p:spPr>
        <p:txBody>
          <a:bodyPr vert="horz" lIns="180000" tIns="0" rIns="180000" bIns="0" rtlCol="0">
            <a:noAutofit/>
          </a:bodyPr>
          <a:lstStyle>
            <a:lvl1pPr marL="342900" indent="-342900" algn="l" defTabSz="914400" rtl="0" eaLnBrk="1" latinLnBrk="0" hangingPunct="1">
              <a:spcBef>
                <a:spcPct val="20000"/>
              </a:spcBef>
              <a:buClr>
                <a:srgbClr val="009B3E"/>
              </a:buClr>
              <a:buFont typeface="Arial" panose="020B0604020202020204" pitchFamily="34" charset="0"/>
              <a:buChar char="•"/>
              <a:defRPr sz="2400" kern="1200">
                <a:solidFill>
                  <a:schemeClr val="tx1"/>
                </a:solidFill>
                <a:latin typeface="+mj-lt"/>
                <a:ea typeface="Verdana" panose="020B0604030504040204" pitchFamily="34" charset="0"/>
                <a:cs typeface="Arial" panose="020B0604020202020204" pitchFamily="34" charset="0"/>
              </a:defRPr>
            </a:lvl1pPr>
            <a:lvl2pPr marL="742950" indent="-285750" algn="l" defTabSz="914400" rtl="0" eaLnBrk="1" latinLnBrk="0" hangingPunct="1">
              <a:spcBef>
                <a:spcPct val="20000"/>
              </a:spcBef>
              <a:buClr>
                <a:srgbClr val="488455"/>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864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864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864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sz="2200" dirty="0">
                <a:latin typeface="+mn-lt"/>
              </a:rPr>
              <a:t>Er zijn verschillende wettelijke DG-grenzen die aangeven wanneer een fonds moet korten, mag indexeren en een herstelplan moet indienen bij DNB.</a:t>
            </a:r>
          </a:p>
          <a:p>
            <a:r>
              <a:rPr lang="nl-NL" sz="2200" dirty="0">
                <a:latin typeface="+mn-lt"/>
              </a:rPr>
              <a:t>De DG van het fonds wordt maandelijks op de website van het fonds gepubliceerd. Daar wordt ook een nadere toelichting op de verschillende begrippen en de ontwikkeling van de DG gegeven. </a:t>
            </a:r>
          </a:p>
        </p:txBody>
      </p:sp>
    </p:spTree>
    <p:extLst>
      <p:ext uri="{BB962C8B-B14F-4D97-AF65-F5344CB8AC3E}">
        <p14:creationId xmlns:p14="http://schemas.microsoft.com/office/powerpoint/2010/main" val="1299734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C0504F-B2E4-4142-A883-754B10E5C89D}"/>
              </a:ext>
            </a:extLst>
          </p:cNvPr>
          <p:cNvSpPr>
            <a:spLocks noGrp="1"/>
          </p:cNvSpPr>
          <p:nvPr>
            <p:ph type="title"/>
          </p:nvPr>
        </p:nvSpPr>
        <p:spPr/>
        <p:txBody>
          <a:bodyPr anchor="ctr">
            <a:normAutofit/>
          </a:bodyPr>
          <a:lstStyle/>
          <a:p>
            <a:r>
              <a:rPr lang="nl-NL" dirty="0"/>
              <a:t>Dekkingsgraadontwikkeling</a:t>
            </a:r>
          </a:p>
        </p:txBody>
      </p:sp>
      <p:sp>
        <p:nvSpPr>
          <p:cNvPr id="3" name="Tijdelijke aanduiding voor dianummer 2">
            <a:extLst>
              <a:ext uri="{FF2B5EF4-FFF2-40B4-BE49-F238E27FC236}">
                <a16:creationId xmlns:a16="http://schemas.microsoft.com/office/drawing/2014/main" id="{58DC8106-B715-4B6C-A1D7-A61B7BF1F6D0}"/>
              </a:ext>
            </a:extLst>
          </p:cNvPr>
          <p:cNvSpPr>
            <a:spLocks noGrp="1"/>
          </p:cNvSpPr>
          <p:nvPr>
            <p:ph type="sldNum" sz="quarter" idx="10"/>
          </p:nvPr>
        </p:nvSpPr>
        <p:spPr/>
        <p:txBody>
          <a:bodyPr anchor="ctr">
            <a:normAutofit/>
          </a:bodyPr>
          <a:lstStyle/>
          <a:p>
            <a:pPr>
              <a:spcAft>
                <a:spcPts val="600"/>
              </a:spcAft>
            </a:pPr>
            <a:fld id="{64C2789A-5A3C-4BC4-A27B-7BBE2AADD18C}" type="slidenum">
              <a:rPr lang="nl-NL" smtClean="0"/>
              <a:pPr>
                <a:spcAft>
                  <a:spcPts val="600"/>
                </a:spcAft>
              </a:pPr>
              <a:t>24</a:t>
            </a:fld>
            <a:endParaRPr lang="nl-NL"/>
          </a:p>
        </p:txBody>
      </p:sp>
      <p:pic>
        <p:nvPicPr>
          <p:cNvPr id="5" name="Afbeelding 4" descr="Afbeelding met tekst, schermopname, Perceel, lijn&#10;&#10;Automatisch gegenereerde beschrijving">
            <a:extLst>
              <a:ext uri="{FF2B5EF4-FFF2-40B4-BE49-F238E27FC236}">
                <a16:creationId xmlns:a16="http://schemas.microsoft.com/office/drawing/2014/main" id="{FFD6A69D-DA6B-7D61-7F60-0AF77F13A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3527" y="1628800"/>
            <a:ext cx="5236945" cy="4176464"/>
          </a:xfrm>
          <a:prstGeom prst="rect">
            <a:avLst/>
          </a:prstGeom>
          <a:noFill/>
          <a:ln>
            <a:noFill/>
          </a:ln>
        </p:spPr>
      </p:pic>
    </p:spTree>
    <p:extLst>
      <p:ext uri="{BB962C8B-B14F-4D97-AF65-F5344CB8AC3E}">
        <p14:creationId xmlns:p14="http://schemas.microsoft.com/office/powerpoint/2010/main" val="1128614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AF2A0-2A33-4FC3-A131-616E6D41C14E}"/>
              </a:ext>
            </a:extLst>
          </p:cNvPr>
          <p:cNvSpPr>
            <a:spLocks noGrp="1"/>
          </p:cNvSpPr>
          <p:nvPr>
            <p:ph type="title"/>
          </p:nvPr>
        </p:nvSpPr>
        <p:spPr/>
        <p:txBody>
          <a:bodyPr tIns="0" bIns="54000">
            <a:noAutofit/>
          </a:bodyPr>
          <a:lstStyle/>
          <a:p>
            <a:r>
              <a:rPr lang="nl-NL" sz="3200" dirty="0"/>
              <a:t>Factoren die de dekkingsgraad beïnvloeden </a:t>
            </a:r>
            <a:r>
              <a:rPr lang="nl-NL" sz="1800" dirty="0"/>
              <a:t>(1/2)</a:t>
            </a:r>
          </a:p>
        </p:txBody>
      </p:sp>
      <p:sp>
        <p:nvSpPr>
          <p:cNvPr id="2" name="Slide Number Placeholder 1">
            <a:extLst>
              <a:ext uri="{FF2B5EF4-FFF2-40B4-BE49-F238E27FC236}">
                <a16:creationId xmlns:a16="http://schemas.microsoft.com/office/drawing/2014/main" id="{613EAE67-1C07-41BE-A454-BEE4FD2A0959}"/>
              </a:ext>
            </a:extLst>
          </p:cNvPr>
          <p:cNvSpPr>
            <a:spLocks noGrp="1"/>
          </p:cNvSpPr>
          <p:nvPr>
            <p:ph type="sldNum" sz="quarter" idx="10"/>
          </p:nvPr>
        </p:nvSpPr>
        <p:spPr/>
        <p:txBody>
          <a:bodyPr/>
          <a:lstStyle/>
          <a:p>
            <a:fld id="{64C2789A-5A3C-4BC4-A27B-7BBE2AADD18C}" type="slidenum">
              <a:rPr lang="nl-NL" smtClean="0"/>
              <a:pPr/>
              <a:t>25</a:t>
            </a:fld>
            <a:endParaRPr lang="nl-NL" dirty="0"/>
          </a:p>
        </p:txBody>
      </p:sp>
      <p:sp>
        <p:nvSpPr>
          <p:cNvPr id="5" name="Content Placeholder 4">
            <a:extLst>
              <a:ext uri="{FF2B5EF4-FFF2-40B4-BE49-F238E27FC236}">
                <a16:creationId xmlns:a16="http://schemas.microsoft.com/office/drawing/2014/main" id="{7E9BD1B2-4752-4B73-815E-524B8F255019}"/>
              </a:ext>
            </a:extLst>
          </p:cNvPr>
          <p:cNvSpPr>
            <a:spLocks noGrp="1"/>
          </p:cNvSpPr>
          <p:nvPr>
            <p:ph idx="1"/>
          </p:nvPr>
        </p:nvSpPr>
        <p:spPr/>
        <p:txBody>
          <a:bodyPr>
            <a:normAutofit/>
          </a:bodyPr>
          <a:lstStyle/>
          <a:p>
            <a:endParaRPr lang="nl-NL" dirty="0"/>
          </a:p>
          <a:p>
            <a:endParaRPr lang="nl-NL" dirty="0"/>
          </a:p>
          <a:p>
            <a:endParaRPr lang="nl-NL" dirty="0"/>
          </a:p>
        </p:txBody>
      </p:sp>
      <p:sp>
        <p:nvSpPr>
          <p:cNvPr id="6" name="Content Placeholder 4">
            <a:extLst>
              <a:ext uri="{FF2B5EF4-FFF2-40B4-BE49-F238E27FC236}">
                <a16:creationId xmlns:a16="http://schemas.microsoft.com/office/drawing/2014/main" id="{3846C6AF-2743-4DE1-BDDB-7F5EF48B0B47}"/>
              </a:ext>
            </a:extLst>
          </p:cNvPr>
          <p:cNvSpPr txBox="1">
            <a:spLocks/>
          </p:cNvSpPr>
          <p:nvPr/>
        </p:nvSpPr>
        <p:spPr>
          <a:xfrm>
            <a:off x="531341" y="1509762"/>
            <a:ext cx="8229600" cy="5015582"/>
          </a:xfrm>
          <a:prstGeom prst="rect">
            <a:avLst/>
          </a:prstGeom>
          <a:solidFill>
            <a:schemeClr val="bg1">
              <a:alpha val="0"/>
            </a:schemeClr>
          </a:solidFill>
          <a:ln>
            <a:noFill/>
          </a:ln>
        </p:spPr>
        <p:txBody>
          <a:bodyPr vert="horz" lIns="180000" tIns="360000" rIns="180000" bIns="360000" rtlCol="0">
            <a:noAutofit/>
          </a:bodyPr>
          <a:lstStyle>
            <a:lvl1pPr marL="342900" indent="-342900" algn="l" defTabSz="914400" rtl="0" eaLnBrk="1" latinLnBrk="0" hangingPunct="1">
              <a:spcBef>
                <a:spcPct val="20000"/>
              </a:spcBef>
              <a:buClr>
                <a:srgbClr val="009B3E"/>
              </a:buClr>
              <a:buFont typeface="Arial" panose="020B0604020202020204" pitchFamily="34" charset="0"/>
              <a:buChar char="•"/>
              <a:defRPr sz="2400" kern="1200">
                <a:solidFill>
                  <a:schemeClr val="tx1"/>
                </a:solidFill>
                <a:latin typeface="+mj-lt"/>
                <a:ea typeface="Verdana" panose="020B0604030504040204" pitchFamily="34" charset="0"/>
                <a:cs typeface="Arial" panose="020B0604020202020204" pitchFamily="34" charset="0"/>
              </a:defRPr>
            </a:lvl1pPr>
            <a:lvl2pPr marL="742950" indent="-285750" algn="l" defTabSz="914400" rtl="0" eaLnBrk="1" latinLnBrk="0" hangingPunct="1">
              <a:spcBef>
                <a:spcPct val="20000"/>
              </a:spcBef>
              <a:buClr>
                <a:srgbClr val="488455"/>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864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864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864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200" dirty="0">
                <a:latin typeface="+mn-lt"/>
              </a:rPr>
              <a:t>De hoogte van de DG wordt met name beïnvloed door:</a:t>
            </a:r>
          </a:p>
          <a:p>
            <a:pPr>
              <a:tabLst>
                <a:tab pos="2773363" algn="l"/>
              </a:tabLst>
            </a:pPr>
            <a:r>
              <a:rPr lang="nl-NL" sz="2200" dirty="0">
                <a:latin typeface="+mn-lt"/>
              </a:rPr>
              <a:t>Rente:	Hogere rente leidt tot een lagere waardering </a:t>
            </a:r>
            <a:br>
              <a:rPr lang="nl-NL" sz="2200" dirty="0">
                <a:latin typeface="+mn-lt"/>
              </a:rPr>
            </a:br>
            <a:r>
              <a:rPr lang="nl-NL" sz="2200" dirty="0">
                <a:latin typeface="+mn-lt"/>
              </a:rPr>
              <a:t>	van de verplichtingen en een hogere DG. </a:t>
            </a:r>
          </a:p>
          <a:p>
            <a:pPr>
              <a:tabLst>
                <a:tab pos="2773363" algn="l"/>
              </a:tabLst>
            </a:pPr>
            <a:r>
              <a:rPr lang="nl-NL" sz="2200" dirty="0">
                <a:latin typeface="+mn-lt"/>
              </a:rPr>
              <a:t>Rendement:	Een positief rendement op de beleggingen </a:t>
            </a:r>
            <a:br>
              <a:rPr lang="nl-NL" sz="2200" dirty="0">
                <a:latin typeface="+mn-lt"/>
              </a:rPr>
            </a:br>
            <a:r>
              <a:rPr lang="nl-NL" sz="2200" dirty="0">
                <a:latin typeface="+mn-lt"/>
              </a:rPr>
              <a:t>	leidt tot een hogere DG.</a:t>
            </a:r>
          </a:p>
          <a:p>
            <a:pPr>
              <a:tabLst>
                <a:tab pos="2773363" algn="l"/>
              </a:tabLst>
            </a:pPr>
            <a:r>
              <a:rPr lang="nl-NL" sz="2200" dirty="0">
                <a:latin typeface="+mn-lt"/>
              </a:rPr>
              <a:t>Levensverwachting: 	Een hogere levensverwachting leidt tot een	hogere waardering van de verplichtingen en 	een lagere DG. De levensverwachting wordt 	elke twee jaar door het Actuarieel </a:t>
            </a:r>
            <a:br>
              <a:rPr lang="nl-NL" sz="2200" dirty="0">
                <a:latin typeface="+mn-lt"/>
              </a:rPr>
            </a:br>
            <a:r>
              <a:rPr lang="nl-NL" sz="2200" dirty="0">
                <a:latin typeface="+mn-lt"/>
              </a:rPr>
              <a:t>	Genootschap aangepast (volgende keer </a:t>
            </a:r>
            <a:br>
              <a:rPr lang="nl-NL" sz="2200" dirty="0">
                <a:latin typeface="+mn-lt"/>
              </a:rPr>
            </a:br>
            <a:r>
              <a:rPr lang="nl-NL" sz="2200" dirty="0">
                <a:latin typeface="+mn-lt"/>
              </a:rPr>
              <a:t>	september 2024).</a:t>
            </a:r>
          </a:p>
        </p:txBody>
      </p:sp>
    </p:spTree>
    <p:extLst>
      <p:ext uri="{BB962C8B-B14F-4D97-AF65-F5344CB8AC3E}">
        <p14:creationId xmlns:p14="http://schemas.microsoft.com/office/powerpoint/2010/main" val="2823589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AF2A0-2A33-4FC3-A131-616E6D41C14E}"/>
              </a:ext>
            </a:extLst>
          </p:cNvPr>
          <p:cNvSpPr>
            <a:spLocks noGrp="1"/>
          </p:cNvSpPr>
          <p:nvPr>
            <p:ph type="title"/>
          </p:nvPr>
        </p:nvSpPr>
        <p:spPr/>
        <p:txBody>
          <a:bodyPr tIns="0" bIns="54000">
            <a:noAutofit/>
          </a:bodyPr>
          <a:lstStyle/>
          <a:p>
            <a:r>
              <a:rPr lang="nl-NL" sz="3200" dirty="0"/>
              <a:t>Factoren die de dekkingsgraad beïnvloeden </a:t>
            </a:r>
            <a:r>
              <a:rPr lang="nl-NL" sz="1800" dirty="0"/>
              <a:t>(2/2)</a:t>
            </a:r>
          </a:p>
        </p:txBody>
      </p:sp>
      <p:sp>
        <p:nvSpPr>
          <p:cNvPr id="2" name="Slide Number Placeholder 1">
            <a:extLst>
              <a:ext uri="{FF2B5EF4-FFF2-40B4-BE49-F238E27FC236}">
                <a16:creationId xmlns:a16="http://schemas.microsoft.com/office/drawing/2014/main" id="{613EAE67-1C07-41BE-A454-BEE4FD2A0959}"/>
              </a:ext>
            </a:extLst>
          </p:cNvPr>
          <p:cNvSpPr>
            <a:spLocks noGrp="1"/>
          </p:cNvSpPr>
          <p:nvPr>
            <p:ph type="sldNum" sz="quarter" idx="10"/>
          </p:nvPr>
        </p:nvSpPr>
        <p:spPr/>
        <p:txBody>
          <a:bodyPr/>
          <a:lstStyle/>
          <a:p>
            <a:fld id="{64C2789A-5A3C-4BC4-A27B-7BBE2AADD18C}" type="slidenum">
              <a:rPr lang="nl-NL" smtClean="0"/>
              <a:pPr/>
              <a:t>26</a:t>
            </a:fld>
            <a:endParaRPr lang="nl-NL" dirty="0"/>
          </a:p>
        </p:txBody>
      </p:sp>
      <p:sp>
        <p:nvSpPr>
          <p:cNvPr id="5" name="Content Placeholder 4">
            <a:extLst>
              <a:ext uri="{FF2B5EF4-FFF2-40B4-BE49-F238E27FC236}">
                <a16:creationId xmlns:a16="http://schemas.microsoft.com/office/drawing/2014/main" id="{7E9BD1B2-4752-4B73-815E-524B8F255019}"/>
              </a:ext>
            </a:extLst>
          </p:cNvPr>
          <p:cNvSpPr>
            <a:spLocks noGrp="1"/>
          </p:cNvSpPr>
          <p:nvPr>
            <p:ph idx="1"/>
          </p:nvPr>
        </p:nvSpPr>
        <p:spPr/>
        <p:txBody>
          <a:bodyPr>
            <a:normAutofit/>
          </a:bodyPr>
          <a:lstStyle/>
          <a:p>
            <a:endParaRPr lang="nl-NL" dirty="0"/>
          </a:p>
          <a:p>
            <a:endParaRPr lang="nl-NL" dirty="0"/>
          </a:p>
          <a:p>
            <a:endParaRPr lang="nl-NL" dirty="0"/>
          </a:p>
        </p:txBody>
      </p:sp>
      <p:sp>
        <p:nvSpPr>
          <p:cNvPr id="6" name="Content Placeholder 4">
            <a:extLst>
              <a:ext uri="{FF2B5EF4-FFF2-40B4-BE49-F238E27FC236}">
                <a16:creationId xmlns:a16="http://schemas.microsoft.com/office/drawing/2014/main" id="{3846C6AF-2743-4DE1-BDDB-7F5EF48B0B47}"/>
              </a:ext>
            </a:extLst>
          </p:cNvPr>
          <p:cNvSpPr txBox="1">
            <a:spLocks/>
          </p:cNvSpPr>
          <p:nvPr/>
        </p:nvSpPr>
        <p:spPr>
          <a:xfrm>
            <a:off x="531341" y="1509762"/>
            <a:ext cx="8229600" cy="5015582"/>
          </a:xfrm>
          <a:prstGeom prst="rect">
            <a:avLst/>
          </a:prstGeom>
          <a:solidFill>
            <a:schemeClr val="bg1">
              <a:alpha val="0"/>
            </a:schemeClr>
          </a:solidFill>
          <a:ln>
            <a:noFill/>
          </a:ln>
        </p:spPr>
        <p:txBody>
          <a:bodyPr vert="horz" lIns="180000" tIns="360000" rIns="180000" bIns="360000" rtlCol="0">
            <a:noAutofit/>
          </a:bodyPr>
          <a:lstStyle>
            <a:lvl1pPr marL="342900" indent="-342900" algn="l" defTabSz="914400" rtl="0" eaLnBrk="1" latinLnBrk="0" hangingPunct="1">
              <a:spcBef>
                <a:spcPct val="20000"/>
              </a:spcBef>
              <a:buClr>
                <a:srgbClr val="009B3E"/>
              </a:buClr>
              <a:buFont typeface="Arial" panose="020B0604020202020204" pitchFamily="34" charset="0"/>
              <a:buChar char="•"/>
              <a:defRPr sz="2400" kern="1200">
                <a:solidFill>
                  <a:schemeClr val="tx1"/>
                </a:solidFill>
                <a:latin typeface="+mj-lt"/>
                <a:ea typeface="Verdana" panose="020B0604030504040204" pitchFamily="34" charset="0"/>
                <a:cs typeface="Arial" panose="020B0604020202020204" pitchFamily="34" charset="0"/>
              </a:defRPr>
            </a:lvl1pPr>
            <a:lvl2pPr marL="742950" indent="-285750" algn="l" defTabSz="914400" rtl="0" eaLnBrk="1" latinLnBrk="0" hangingPunct="1">
              <a:spcBef>
                <a:spcPct val="20000"/>
              </a:spcBef>
              <a:buClr>
                <a:srgbClr val="488455"/>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864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864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864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tabLst>
                <a:tab pos="2773363" algn="l"/>
              </a:tabLst>
            </a:pPr>
            <a:r>
              <a:rPr lang="nl-NL" sz="2200" dirty="0">
                <a:latin typeface="+mn-lt"/>
              </a:rPr>
              <a:t>Toegekende toeslagen:	Een (voorwaardelijke) toeslag leidt </a:t>
            </a:r>
            <a:br>
              <a:rPr lang="nl-NL" sz="2200" dirty="0">
                <a:latin typeface="+mn-lt"/>
              </a:rPr>
            </a:br>
            <a:r>
              <a:rPr lang="nl-NL" sz="2200" dirty="0">
                <a:latin typeface="+mn-lt"/>
              </a:rPr>
              <a:t>		tot een lagere DG.</a:t>
            </a:r>
          </a:p>
          <a:p>
            <a:pPr marL="0" indent="0">
              <a:buNone/>
            </a:pPr>
            <a:endParaRPr lang="nl-NL" sz="2200" dirty="0">
              <a:latin typeface="+mn-lt"/>
            </a:endParaRPr>
          </a:p>
          <a:p>
            <a:pPr marL="0" indent="0">
              <a:buNone/>
            </a:pPr>
            <a:r>
              <a:rPr lang="nl-NL" sz="2200" dirty="0">
                <a:latin typeface="+mn-lt"/>
              </a:rPr>
              <a:t>In 2023 is de rente licht gedaald, is een positief rendement behaald en zijn twee voorwaardelijke toeslagen verleend (2.57% en 1.46%). Ook is de voorziening voor uitvoeringskosten licht verhoogd . De DG is per saldo 0,4% gedaald.</a:t>
            </a:r>
          </a:p>
          <a:p>
            <a:pPr marL="0" indent="0">
              <a:buNone/>
            </a:pPr>
            <a:endParaRPr lang="nl-NL" sz="2200" dirty="0">
              <a:latin typeface="+mn-lt"/>
            </a:endParaRPr>
          </a:p>
          <a:p>
            <a:pPr marL="0" indent="0">
              <a:buNone/>
            </a:pPr>
            <a:endParaRPr lang="nl-NL" sz="2200" dirty="0">
              <a:latin typeface="+mn-lt"/>
            </a:endParaRPr>
          </a:p>
        </p:txBody>
      </p:sp>
    </p:spTree>
    <p:extLst>
      <p:ext uri="{BB962C8B-B14F-4D97-AF65-F5344CB8AC3E}">
        <p14:creationId xmlns:p14="http://schemas.microsoft.com/office/powerpoint/2010/main" val="948510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AF2A0-2A33-4FC3-A131-616E6D41C14E}"/>
              </a:ext>
            </a:extLst>
          </p:cNvPr>
          <p:cNvSpPr>
            <a:spLocks noGrp="1"/>
          </p:cNvSpPr>
          <p:nvPr>
            <p:ph type="title"/>
          </p:nvPr>
        </p:nvSpPr>
        <p:spPr>
          <a:xfrm>
            <a:off x="457200" y="476672"/>
            <a:ext cx="8229600" cy="998984"/>
          </a:xfrm>
        </p:spPr>
        <p:txBody>
          <a:bodyPr>
            <a:noAutofit/>
          </a:bodyPr>
          <a:lstStyle/>
          <a:p>
            <a:r>
              <a:rPr lang="nl-NL" dirty="0"/>
              <a:t>De rente en de dekkingsgraad</a:t>
            </a:r>
          </a:p>
        </p:txBody>
      </p:sp>
      <p:sp>
        <p:nvSpPr>
          <p:cNvPr id="2" name="Slide Number Placeholder 1">
            <a:extLst>
              <a:ext uri="{FF2B5EF4-FFF2-40B4-BE49-F238E27FC236}">
                <a16:creationId xmlns:a16="http://schemas.microsoft.com/office/drawing/2014/main" id="{613EAE67-1C07-41BE-A454-BEE4FD2A0959}"/>
              </a:ext>
            </a:extLst>
          </p:cNvPr>
          <p:cNvSpPr>
            <a:spLocks noGrp="1"/>
          </p:cNvSpPr>
          <p:nvPr>
            <p:ph type="sldNum" sz="quarter" idx="10"/>
          </p:nvPr>
        </p:nvSpPr>
        <p:spPr>
          <a:xfrm>
            <a:off x="6553200" y="6356350"/>
            <a:ext cx="2133600" cy="365125"/>
          </a:xfrm>
        </p:spPr>
        <p:txBody>
          <a:bodyPr/>
          <a:lstStyle/>
          <a:p>
            <a:fld id="{64C2789A-5A3C-4BC4-A27B-7BBE2AADD18C}" type="slidenum">
              <a:rPr lang="nl-NL" smtClean="0"/>
              <a:pPr/>
              <a:t>27</a:t>
            </a:fld>
            <a:endParaRPr lang="nl-NL" dirty="0"/>
          </a:p>
        </p:txBody>
      </p:sp>
      <p:sp>
        <p:nvSpPr>
          <p:cNvPr id="5" name="Content Placeholder 4">
            <a:extLst>
              <a:ext uri="{FF2B5EF4-FFF2-40B4-BE49-F238E27FC236}">
                <a16:creationId xmlns:a16="http://schemas.microsoft.com/office/drawing/2014/main" id="{7E9BD1B2-4752-4B73-815E-524B8F255019}"/>
              </a:ext>
            </a:extLst>
          </p:cNvPr>
          <p:cNvSpPr>
            <a:spLocks noGrp="1"/>
          </p:cNvSpPr>
          <p:nvPr>
            <p:ph idx="1"/>
          </p:nvPr>
        </p:nvSpPr>
        <p:spPr>
          <a:xfrm>
            <a:off x="457200" y="1988840"/>
            <a:ext cx="8229600" cy="4176464"/>
          </a:xfrm>
        </p:spPr>
        <p:txBody>
          <a:bodyPr>
            <a:normAutofit/>
          </a:bodyPr>
          <a:lstStyle/>
          <a:p>
            <a:endParaRPr lang="nl-NL" dirty="0"/>
          </a:p>
          <a:p>
            <a:endParaRPr lang="nl-NL" dirty="0"/>
          </a:p>
          <a:p>
            <a:endParaRPr lang="nl-NL" dirty="0"/>
          </a:p>
        </p:txBody>
      </p:sp>
      <p:sp>
        <p:nvSpPr>
          <p:cNvPr id="6" name="Content Placeholder 4">
            <a:extLst>
              <a:ext uri="{FF2B5EF4-FFF2-40B4-BE49-F238E27FC236}">
                <a16:creationId xmlns:a16="http://schemas.microsoft.com/office/drawing/2014/main" id="{3846C6AF-2743-4DE1-BDDB-7F5EF48B0B47}"/>
              </a:ext>
            </a:extLst>
          </p:cNvPr>
          <p:cNvSpPr txBox="1">
            <a:spLocks/>
          </p:cNvSpPr>
          <p:nvPr/>
        </p:nvSpPr>
        <p:spPr>
          <a:xfrm>
            <a:off x="535459" y="1395264"/>
            <a:ext cx="8229600" cy="4842048"/>
          </a:xfrm>
          <a:prstGeom prst="rect">
            <a:avLst/>
          </a:prstGeom>
          <a:solidFill>
            <a:schemeClr val="bg1">
              <a:alpha val="0"/>
            </a:schemeClr>
          </a:solidFill>
          <a:ln>
            <a:noFill/>
          </a:ln>
        </p:spPr>
        <p:txBody>
          <a:bodyPr vert="horz" lIns="180000" tIns="360000" rIns="180000" bIns="360000" rtlCol="0">
            <a:normAutofit/>
          </a:bodyPr>
          <a:lstStyle>
            <a:lvl1pPr marL="342900" indent="-342900" algn="l" defTabSz="914400" rtl="0" eaLnBrk="1" latinLnBrk="0" hangingPunct="1">
              <a:spcBef>
                <a:spcPct val="20000"/>
              </a:spcBef>
              <a:buClr>
                <a:srgbClr val="009B3E"/>
              </a:buClr>
              <a:buFont typeface="Arial" panose="020B0604020202020204" pitchFamily="34" charset="0"/>
              <a:buChar char="•"/>
              <a:defRPr sz="2400" kern="1200">
                <a:solidFill>
                  <a:schemeClr val="tx1"/>
                </a:solidFill>
                <a:latin typeface="+mj-lt"/>
                <a:ea typeface="Verdana" panose="020B0604030504040204" pitchFamily="34" charset="0"/>
                <a:cs typeface="Arial" panose="020B0604020202020204" pitchFamily="34" charset="0"/>
              </a:defRPr>
            </a:lvl1pPr>
            <a:lvl2pPr marL="742950" indent="-285750" algn="l" defTabSz="914400" rtl="0" eaLnBrk="1" latinLnBrk="0" hangingPunct="1">
              <a:spcBef>
                <a:spcPct val="20000"/>
              </a:spcBef>
              <a:buClr>
                <a:srgbClr val="488455"/>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864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864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864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dirty="0">
                <a:latin typeface="+mn-lt"/>
              </a:rPr>
              <a:t>Met ‘de rente’ wordt bedoeld de DNB-rentetermijnstructuur waarmee de toekomstige verplichtingen contant worden gemaakt. Dit wordt ook wel de risicovrije rentevoet genoemd. De rente wordt weergegeven in een rentecurve, waarbij voor elk toekomstig uitkeringsjaar een aparte rente geldt. Verschuivingen van deze curve hebben een direct effect op de dekkingsgraad. </a:t>
            </a:r>
          </a:p>
          <a:p>
            <a:pPr marL="0" indent="0">
              <a:buNone/>
            </a:pPr>
            <a:endParaRPr lang="nl-NL" dirty="0">
              <a:latin typeface="+mn-lt"/>
            </a:endParaRPr>
          </a:p>
          <a:p>
            <a:pPr marL="0" indent="0">
              <a:buNone/>
            </a:pPr>
            <a:endParaRPr lang="nl-NL" dirty="0">
              <a:latin typeface="+mn-lt"/>
            </a:endParaRPr>
          </a:p>
          <a:p>
            <a:pPr marL="0" indent="0">
              <a:buNone/>
            </a:pPr>
            <a:endParaRPr lang="nl-NL" dirty="0">
              <a:latin typeface="+mn-lt"/>
            </a:endParaRPr>
          </a:p>
          <a:p>
            <a:pPr marL="0" indent="0">
              <a:buNone/>
            </a:pPr>
            <a:endParaRPr lang="nl-NL" dirty="0">
              <a:latin typeface="+mn-lt"/>
            </a:endParaRPr>
          </a:p>
          <a:p>
            <a:endParaRPr lang="nl-NL" dirty="0">
              <a:latin typeface="+mn-lt"/>
            </a:endParaRPr>
          </a:p>
        </p:txBody>
      </p:sp>
    </p:spTree>
    <p:extLst>
      <p:ext uri="{BB962C8B-B14F-4D97-AF65-F5344CB8AC3E}">
        <p14:creationId xmlns:p14="http://schemas.microsoft.com/office/powerpoint/2010/main" val="1966315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3EAE67-1C07-41BE-A454-BEE4FD2A0959}"/>
              </a:ext>
            </a:extLst>
          </p:cNvPr>
          <p:cNvSpPr>
            <a:spLocks noGrp="1"/>
          </p:cNvSpPr>
          <p:nvPr>
            <p:ph type="sldNum" sz="quarter" idx="10"/>
          </p:nvPr>
        </p:nvSpPr>
        <p:spPr>
          <a:xfrm>
            <a:off x="6553200" y="6356350"/>
            <a:ext cx="2133600" cy="365125"/>
          </a:xfrm>
        </p:spPr>
        <p:txBody>
          <a:bodyPr/>
          <a:lstStyle/>
          <a:p>
            <a:fld id="{64C2789A-5A3C-4BC4-A27B-7BBE2AADD18C}" type="slidenum">
              <a:rPr lang="nl-NL" smtClean="0"/>
              <a:pPr/>
              <a:t>28</a:t>
            </a:fld>
            <a:endParaRPr lang="nl-NL" dirty="0"/>
          </a:p>
        </p:txBody>
      </p:sp>
      <p:sp>
        <p:nvSpPr>
          <p:cNvPr id="5" name="Content Placeholder 4">
            <a:extLst>
              <a:ext uri="{FF2B5EF4-FFF2-40B4-BE49-F238E27FC236}">
                <a16:creationId xmlns:a16="http://schemas.microsoft.com/office/drawing/2014/main" id="{7E9BD1B2-4752-4B73-815E-524B8F255019}"/>
              </a:ext>
            </a:extLst>
          </p:cNvPr>
          <p:cNvSpPr>
            <a:spLocks noGrp="1"/>
          </p:cNvSpPr>
          <p:nvPr>
            <p:ph idx="1"/>
          </p:nvPr>
        </p:nvSpPr>
        <p:spPr>
          <a:xfrm>
            <a:off x="457200" y="1772568"/>
            <a:ext cx="8229600" cy="4176712"/>
          </a:xfrm>
        </p:spPr>
        <p:txBody>
          <a:bodyPr tIns="0" bIns="0">
            <a:normAutofit/>
          </a:bodyPr>
          <a:lstStyle/>
          <a:p>
            <a:pPr marL="0" indent="0">
              <a:buNone/>
            </a:pPr>
            <a:r>
              <a:rPr lang="nl-NL" sz="2200" dirty="0"/>
              <a:t>De volgende tabel geeft aan hoe de DG van ons fonds reageert op renteveranderingen en op beleggingsrendementen in de returnportefeuille. Het betreft een voorbeeld waarbij wordt uitgegaan van een startdekkingsgraad van 119,4% (maart 2024).</a:t>
            </a:r>
          </a:p>
          <a:p>
            <a:endParaRPr lang="nl-NL" sz="2200" dirty="0"/>
          </a:p>
          <a:p>
            <a:endParaRPr lang="nl-NL" sz="2200" dirty="0"/>
          </a:p>
          <a:p>
            <a:endParaRPr lang="nl-NL" sz="2200" dirty="0"/>
          </a:p>
          <a:p>
            <a:endParaRPr lang="nl-NL" sz="2200" dirty="0"/>
          </a:p>
          <a:p>
            <a:endParaRPr lang="nl-NL" sz="2200" dirty="0"/>
          </a:p>
          <a:p>
            <a:endParaRPr lang="nl-NL" sz="2200" dirty="0"/>
          </a:p>
          <a:p>
            <a:endParaRPr lang="nl-NL" sz="2200" dirty="0"/>
          </a:p>
          <a:p>
            <a:endParaRPr lang="nl-NL" sz="2200" dirty="0"/>
          </a:p>
          <a:p>
            <a:endParaRPr lang="nl-NL" sz="2200" dirty="0"/>
          </a:p>
          <a:p>
            <a:endParaRPr lang="nl-NL" sz="2200" dirty="0"/>
          </a:p>
        </p:txBody>
      </p:sp>
      <p:pic>
        <p:nvPicPr>
          <p:cNvPr id="9" name="Afbeelding 8">
            <a:extLst>
              <a:ext uri="{FF2B5EF4-FFF2-40B4-BE49-F238E27FC236}">
                <a16:creationId xmlns:a16="http://schemas.microsoft.com/office/drawing/2014/main" id="{1C815DAC-B792-57A7-E7C8-5BE3B21E811D}"/>
              </a:ext>
            </a:extLst>
          </p:cNvPr>
          <p:cNvPicPr>
            <a:picLocks noChangeAspect="1"/>
          </p:cNvPicPr>
          <p:nvPr/>
        </p:nvPicPr>
        <p:blipFill>
          <a:blip r:embed="rId3"/>
          <a:stretch>
            <a:fillRect/>
          </a:stretch>
        </p:blipFill>
        <p:spPr>
          <a:xfrm>
            <a:off x="899592" y="3429000"/>
            <a:ext cx="5519972" cy="2614604"/>
          </a:xfrm>
          <a:prstGeom prst="rect">
            <a:avLst/>
          </a:prstGeom>
        </p:spPr>
      </p:pic>
      <p:sp>
        <p:nvSpPr>
          <p:cNvPr id="18" name="Title 3">
            <a:extLst>
              <a:ext uri="{FF2B5EF4-FFF2-40B4-BE49-F238E27FC236}">
                <a16:creationId xmlns:a16="http://schemas.microsoft.com/office/drawing/2014/main" id="{9040201E-9CDF-B088-8B19-3CA09AC2E022}"/>
              </a:ext>
            </a:extLst>
          </p:cNvPr>
          <p:cNvSpPr>
            <a:spLocks noGrp="1"/>
          </p:cNvSpPr>
          <p:nvPr>
            <p:ph type="title"/>
          </p:nvPr>
        </p:nvSpPr>
        <p:spPr>
          <a:xfrm>
            <a:off x="457200" y="263474"/>
            <a:ext cx="8229600" cy="998984"/>
          </a:xfrm>
        </p:spPr>
        <p:txBody>
          <a:bodyPr>
            <a:noAutofit/>
          </a:bodyPr>
          <a:lstStyle/>
          <a:p>
            <a:r>
              <a:rPr lang="nl-NL" dirty="0"/>
              <a:t>Gevoeligheidsanalyse dekkingsgraad </a:t>
            </a:r>
            <a:r>
              <a:rPr lang="nl-NL" sz="1800" dirty="0"/>
              <a:t>(1/2)</a:t>
            </a:r>
          </a:p>
        </p:txBody>
      </p:sp>
    </p:spTree>
    <p:extLst>
      <p:ext uri="{BB962C8B-B14F-4D97-AF65-F5344CB8AC3E}">
        <p14:creationId xmlns:p14="http://schemas.microsoft.com/office/powerpoint/2010/main" val="2256495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AF2A0-2A33-4FC3-A131-616E6D41C14E}"/>
              </a:ext>
            </a:extLst>
          </p:cNvPr>
          <p:cNvSpPr>
            <a:spLocks noGrp="1"/>
          </p:cNvSpPr>
          <p:nvPr>
            <p:ph type="title"/>
          </p:nvPr>
        </p:nvSpPr>
        <p:spPr>
          <a:xfrm>
            <a:off x="457200" y="263474"/>
            <a:ext cx="8229600" cy="998984"/>
          </a:xfrm>
        </p:spPr>
        <p:txBody>
          <a:bodyPr>
            <a:noAutofit/>
          </a:bodyPr>
          <a:lstStyle/>
          <a:p>
            <a:r>
              <a:rPr lang="nl-NL" dirty="0"/>
              <a:t>Gevoeligheidsanalyse dekkingsgraad </a:t>
            </a:r>
            <a:r>
              <a:rPr lang="nl-NL" sz="1800" dirty="0"/>
              <a:t>(2/2)</a:t>
            </a:r>
          </a:p>
        </p:txBody>
      </p:sp>
      <p:sp>
        <p:nvSpPr>
          <p:cNvPr id="2" name="Slide Number Placeholder 1">
            <a:extLst>
              <a:ext uri="{FF2B5EF4-FFF2-40B4-BE49-F238E27FC236}">
                <a16:creationId xmlns:a16="http://schemas.microsoft.com/office/drawing/2014/main" id="{613EAE67-1C07-41BE-A454-BEE4FD2A0959}"/>
              </a:ext>
            </a:extLst>
          </p:cNvPr>
          <p:cNvSpPr>
            <a:spLocks noGrp="1"/>
          </p:cNvSpPr>
          <p:nvPr>
            <p:ph type="sldNum" sz="quarter" idx="10"/>
          </p:nvPr>
        </p:nvSpPr>
        <p:spPr/>
        <p:txBody>
          <a:bodyPr/>
          <a:lstStyle/>
          <a:p>
            <a:fld id="{64C2789A-5A3C-4BC4-A27B-7BBE2AADD18C}" type="slidenum">
              <a:rPr lang="nl-NL" smtClean="0"/>
              <a:pPr/>
              <a:t>29</a:t>
            </a:fld>
            <a:endParaRPr lang="nl-NL" dirty="0"/>
          </a:p>
        </p:txBody>
      </p:sp>
      <p:sp>
        <p:nvSpPr>
          <p:cNvPr id="5" name="Content Placeholder 4">
            <a:extLst>
              <a:ext uri="{FF2B5EF4-FFF2-40B4-BE49-F238E27FC236}">
                <a16:creationId xmlns:a16="http://schemas.microsoft.com/office/drawing/2014/main" id="{7E9BD1B2-4752-4B73-815E-524B8F255019}"/>
              </a:ext>
            </a:extLst>
          </p:cNvPr>
          <p:cNvSpPr>
            <a:spLocks noGrp="1"/>
          </p:cNvSpPr>
          <p:nvPr>
            <p:ph idx="1"/>
          </p:nvPr>
        </p:nvSpPr>
        <p:spPr/>
        <p:txBody>
          <a:bodyPr>
            <a:normAutofit/>
          </a:bodyPr>
          <a:lstStyle/>
          <a:p>
            <a:endParaRPr lang="nl-NL" dirty="0"/>
          </a:p>
          <a:p>
            <a:endParaRPr lang="nl-NL" dirty="0"/>
          </a:p>
          <a:p>
            <a:endParaRPr lang="nl-NL" dirty="0"/>
          </a:p>
        </p:txBody>
      </p:sp>
      <p:sp>
        <p:nvSpPr>
          <p:cNvPr id="6" name="Content Placeholder 4">
            <a:extLst>
              <a:ext uri="{FF2B5EF4-FFF2-40B4-BE49-F238E27FC236}">
                <a16:creationId xmlns:a16="http://schemas.microsoft.com/office/drawing/2014/main" id="{3846C6AF-2743-4DE1-BDDB-7F5EF48B0B47}"/>
              </a:ext>
            </a:extLst>
          </p:cNvPr>
          <p:cNvSpPr txBox="1">
            <a:spLocks/>
          </p:cNvSpPr>
          <p:nvPr/>
        </p:nvSpPr>
        <p:spPr>
          <a:xfrm>
            <a:off x="531341" y="1767041"/>
            <a:ext cx="8229600" cy="4176464"/>
          </a:xfrm>
          <a:prstGeom prst="rect">
            <a:avLst/>
          </a:prstGeom>
          <a:solidFill>
            <a:schemeClr val="bg1">
              <a:alpha val="0"/>
            </a:schemeClr>
          </a:solidFill>
          <a:ln>
            <a:noFill/>
          </a:ln>
        </p:spPr>
        <p:txBody>
          <a:bodyPr vert="horz" lIns="180000" tIns="0" rIns="180000" bIns="0" rtlCol="0">
            <a:noAutofit/>
          </a:bodyPr>
          <a:lstStyle>
            <a:lvl1pPr marL="342900" indent="-342900" algn="l" defTabSz="914400" rtl="0" eaLnBrk="1" latinLnBrk="0" hangingPunct="1">
              <a:spcBef>
                <a:spcPct val="20000"/>
              </a:spcBef>
              <a:buClr>
                <a:srgbClr val="009B3E"/>
              </a:buClr>
              <a:buFont typeface="Arial" panose="020B0604020202020204" pitchFamily="34" charset="0"/>
              <a:buChar char="•"/>
              <a:defRPr sz="2400" kern="1200">
                <a:solidFill>
                  <a:schemeClr val="tx1"/>
                </a:solidFill>
                <a:latin typeface="+mj-lt"/>
                <a:ea typeface="Verdana" panose="020B0604030504040204" pitchFamily="34" charset="0"/>
                <a:cs typeface="Arial" panose="020B0604020202020204" pitchFamily="34" charset="0"/>
              </a:defRPr>
            </a:lvl1pPr>
            <a:lvl2pPr marL="742950" indent="-285750" algn="l" defTabSz="914400" rtl="0" eaLnBrk="1" latinLnBrk="0" hangingPunct="1">
              <a:spcBef>
                <a:spcPct val="20000"/>
              </a:spcBef>
              <a:buClr>
                <a:srgbClr val="488455"/>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864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864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864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b="1" dirty="0">
                <a:latin typeface="+mn-lt"/>
              </a:rPr>
              <a:t>Toelichting op gevoeligheidsanalyse:</a:t>
            </a:r>
            <a:endParaRPr lang="nl-NL" dirty="0">
              <a:latin typeface="+mn-lt"/>
            </a:endParaRPr>
          </a:p>
          <a:p>
            <a:pPr marL="0" indent="0">
              <a:buNone/>
            </a:pPr>
            <a:r>
              <a:rPr lang="nl-NL" dirty="0">
                <a:latin typeface="+mn-lt"/>
              </a:rPr>
              <a:t>Bij een startdekkingsgraad van 119.4%:</a:t>
            </a:r>
          </a:p>
          <a:p>
            <a:r>
              <a:rPr lang="nl-NL" sz="2200" dirty="0">
                <a:latin typeface="+mn-lt"/>
              </a:rPr>
              <a:t>Leidt een rentestijging van 0.50% tot een DG van 123.1% en een rentedaling van 0.50% tot een DG van 116.3% </a:t>
            </a:r>
          </a:p>
          <a:p>
            <a:r>
              <a:rPr lang="nl-NL" sz="2200" dirty="0">
                <a:latin typeface="+mn-lt"/>
              </a:rPr>
              <a:t>Leidt een rentedaling van 0.50% en een stijging van de returnportefeuille van 10% tot een DG van  120.0%</a:t>
            </a:r>
            <a:endParaRPr lang="nl-NL" dirty="0">
              <a:latin typeface="+mn-lt"/>
            </a:endParaRPr>
          </a:p>
          <a:p>
            <a:pPr marL="0" indent="0">
              <a:buNone/>
            </a:pPr>
            <a:r>
              <a:rPr lang="nl-NL" dirty="0">
                <a:latin typeface="+mn-lt"/>
              </a:rPr>
              <a:t>Het fonds is door de hogere renteafdekking minder gevoelig geworden voor rentebewegingen. </a:t>
            </a:r>
          </a:p>
          <a:p>
            <a:pPr marL="0" indent="0">
              <a:buNone/>
            </a:pPr>
            <a:endParaRPr lang="nl-NL" dirty="0">
              <a:latin typeface="+mn-lt"/>
            </a:endParaRPr>
          </a:p>
        </p:txBody>
      </p:sp>
    </p:spTree>
    <p:extLst>
      <p:ext uri="{BB962C8B-B14F-4D97-AF65-F5344CB8AC3E}">
        <p14:creationId xmlns:p14="http://schemas.microsoft.com/office/powerpoint/2010/main" val="322650499"/>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FEBEB1-7B78-4FE1-BAE3-26B0B707DC83}"/>
              </a:ext>
            </a:extLst>
          </p:cNvPr>
          <p:cNvSpPr>
            <a:spLocks noGrp="1"/>
          </p:cNvSpPr>
          <p:nvPr>
            <p:ph type="title"/>
          </p:nvPr>
        </p:nvSpPr>
        <p:spPr>
          <a:xfrm>
            <a:off x="5868144" y="3429000"/>
            <a:ext cx="2736304" cy="1928410"/>
          </a:xfrm>
        </p:spPr>
        <p:txBody>
          <a:bodyPr anchor="ctr" anchorCtr="0"/>
          <a:lstStyle/>
          <a:p>
            <a:r>
              <a:rPr lang="nl-NL" dirty="0"/>
              <a:t>Pensioenfonds Cargill algemeen</a:t>
            </a:r>
          </a:p>
        </p:txBody>
      </p:sp>
      <p:sp>
        <p:nvSpPr>
          <p:cNvPr id="2" name="Slide Number Placeholder 1">
            <a:extLst>
              <a:ext uri="{FF2B5EF4-FFF2-40B4-BE49-F238E27FC236}">
                <a16:creationId xmlns:a16="http://schemas.microsoft.com/office/drawing/2014/main" id="{DA8C29AD-5FDD-4634-91FF-25F4DFA17366}"/>
              </a:ext>
            </a:extLst>
          </p:cNvPr>
          <p:cNvSpPr>
            <a:spLocks noGrp="1"/>
          </p:cNvSpPr>
          <p:nvPr>
            <p:ph type="sldNum" sz="quarter" idx="4294967295"/>
          </p:nvPr>
        </p:nvSpPr>
        <p:spPr>
          <a:xfrm>
            <a:off x="7010400" y="6356350"/>
            <a:ext cx="2133600" cy="365125"/>
          </a:xfrm>
        </p:spPr>
        <p:txBody>
          <a:bodyPr/>
          <a:lstStyle/>
          <a:p>
            <a:fld id="{64C2789A-5A3C-4BC4-A27B-7BBE2AADD18C}" type="slidenum">
              <a:rPr lang="nl-NL" smtClean="0"/>
              <a:pPr/>
              <a:t>3</a:t>
            </a:fld>
            <a:endParaRPr lang="nl-NL" dirty="0"/>
          </a:p>
        </p:txBody>
      </p:sp>
    </p:spTree>
    <p:extLst>
      <p:ext uri="{BB962C8B-B14F-4D97-AF65-F5344CB8AC3E}">
        <p14:creationId xmlns:p14="http://schemas.microsoft.com/office/powerpoint/2010/main" val="1232079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7A3874-F960-44B9-958E-1035DC47800D}"/>
              </a:ext>
            </a:extLst>
          </p:cNvPr>
          <p:cNvSpPr>
            <a:spLocks noGrp="1"/>
          </p:cNvSpPr>
          <p:nvPr>
            <p:ph type="title"/>
          </p:nvPr>
        </p:nvSpPr>
        <p:spPr>
          <a:xfrm>
            <a:off x="827584" y="980728"/>
            <a:ext cx="3024336" cy="1728192"/>
          </a:xfrm>
        </p:spPr>
        <p:txBody>
          <a:bodyPr/>
          <a:lstStyle/>
          <a:p>
            <a:r>
              <a:rPr lang="nl-NL" dirty="0"/>
              <a:t>Verhoging/ verlaging van de pensioenen</a:t>
            </a:r>
          </a:p>
        </p:txBody>
      </p:sp>
      <p:sp>
        <p:nvSpPr>
          <p:cNvPr id="2" name="Slide Number Placeholder 1">
            <a:extLst>
              <a:ext uri="{FF2B5EF4-FFF2-40B4-BE49-F238E27FC236}">
                <a16:creationId xmlns:a16="http://schemas.microsoft.com/office/drawing/2014/main" id="{DA8C29AD-5FDD-4634-91FF-25F4DFA17366}"/>
              </a:ext>
            </a:extLst>
          </p:cNvPr>
          <p:cNvSpPr>
            <a:spLocks noGrp="1"/>
          </p:cNvSpPr>
          <p:nvPr>
            <p:ph type="sldNum" sz="quarter" idx="4294967295"/>
          </p:nvPr>
        </p:nvSpPr>
        <p:spPr>
          <a:xfrm>
            <a:off x="7010400" y="6356350"/>
            <a:ext cx="2133600" cy="365125"/>
          </a:xfrm>
        </p:spPr>
        <p:txBody>
          <a:bodyPr/>
          <a:lstStyle/>
          <a:p>
            <a:fld id="{64C2789A-5A3C-4BC4-A27B-7BBE2AADD18C}" type="slidenum">
              <a:rPr lang="nl-NL" smtClean="0"/>
              <a:pPr/>
              <a:t>30</a:t>
            </a:fld>
            <a:endParaRPr lang="nl-NL" dirty="0"/>
          </a:p>
        </p:txBody>
      </p:sp>
    </p:spTree>
    <p:extLst>
      <p:ext uri="{BB962C8B-B14F-4D97-AF65-F5344CB8AC3E}">
        <p14:creationId xmlns:p14="http://schemas.microsoft.com/office/powerpoint/2010/main" val="4045378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AF2A0-2A33-4FC3-A131-616E6D41C14E}"/>
              </a:ext>
            </a:extLst>
          </p:cNvPr>
          <p:cNvSpPr>
            <a:spLocks noGrp="1"/>
          </p:cNvSpPr>
          <p:nvPr>
            <p:ph type="title"/>
          </p:nvPr>
        </p:nvSpPr>
        <p:spPr>
          <a:xfrm>
            <a:off x="457200" y="476672"/>
            <a:ext cx="8229600" cy="998984"/>
          </a:xfrm>
        </p:spPr>
        <p:txBody>
          <a:bodyPr>
            <a:normAutofit fontScale="90000"/>
          </a:bodyPr>
          <a:lstStyle/>
          <a:p>
            <a:r>
              <a:rPr lang="nl-NL" dirty="0"/>
              <a:t>Verhoging/verlaging van pensioenen </a:t>
            </a:r>
            <a:r>
              <a:rPr lang="nl-NL" sz="2000" dirty="0"/>
              <a:t>(1/4)</a:t>
            </a:r>
          </a:p>
        </p:txBody>
      </p:sp>
      <p:sp>
        <p:nvSpPr>
          <p:cNvPr id="6" name="Slide Number Placeholder 5">
            <a:extLst>
              <a:ext uri="{FF2B5EF4-FFF2-40B4-BE49-F238E27FC236}">
                <a16:creationId xmlns:a16="http://schemas.microsoft.com/office/drawing/2014/main" id="{2AA50EE5-78DB-4B52-9BA1-420E5B943331}"/>
              </a:ext>
            </a:extLst>
          </p:cNvPr>
          <p:cNvSpPr>
            <a:spLocks noGrp="1"/>
          </p:cNvSpPr>
          <p:nvPr>
            <p:ph type="sldNum" sz="quarter" idx="10"/>
          </p:nvPr>
        </p:nvSpPr>
        <p:spPr>
          <a:xfrm>
            <a:off x="6553200" y="6356350"/>
            <a:ext cx="2133600" cy="365125"/>
          </a:xfrm>
        </p:spPr>
        <p:txBody>
          <a:bodyPr/>
          <a:lstStyle/>
          <a:p>
            <a:fld id="{64C2789A-5A3C-4BC4-A27B-7BBE2AADD18C}" type="slidenum">
              <a:rPr lang="nl-NL" smtClean="0"/>
              <a:pPr/>
              <a:t>31</a:t>
            </a:fld>
            <a:endParaRPr lang="nl-NL" dirty="0"/>
          </a:p>
        </p:txBody>
      </p:sp>
      <p:sp>
        <p:nvSpPr>
          <p:cNvPr id="5" name="Content Placeholder 4">
            <a:extLst>
              <a:ext uri="{FF2B5EF4-FFF2-40B4-BE49-F238E27FC236}">
                <a16:creationId xmlns:a16="http://schemas.microsoft.com/office/drawing/2014/main" id="{7E9BD1B2-4752-4B73-815E-524B8F255019}"/>
              </a:ext>
            </a:extLst>
          </p:cNvPr>
          <p:cNvSpPr>
            <a:spLocks noGrp="1"/>
          </p:cNvSpPr>
          <p:nvPr>
            <p:ph idx="1"/>
          </p:nvPr>
        </p:nvSpPr>
        <p:spPr>
          <a:xfrm>
            <a:off x="457200" y="1759800"/>
            <a:ext cx="8363272" cy="4594383"/>
          </a:xfrm>
        </p:spPr>
        <p:txBody>
          <a:bodyPr tIns="0" bIns="0">
            <a:noAutofit/>
          </a:bodyPr>
          <a:lstStyle/>
          <a:p>
            <a:pPr marL="0" indent="0">
              <a:buNone/>
            </a:pPr>
            <a:r>
              <a:rPr lang="nl-NL" b="1" dirty="0"/>
              <a:t>Verhoging (indexatie) van pensioenen</a:t>
            </a:r>
          </a:p>
          <a:p>
            <a:r>
              <a:rPr lang="nl-NL" sz="2200" dirty="0"/>
              <a:t>Pensioenen van actieve deelnemers worden jaarlijks geïndexeerd (max. 2%). Cargill betaalt hiervoor de premie.</a:t>
            </a:r>
          </a:p>
          <a:p>
            <a:r>
              <a:rPr lang="nl-NL" sz="2200" dirty="0"/>
              <a:t>Pensioenen van inactieve deelnemers worden door het fonds geïndexeerd (conform reglement maximaal 50% van CPI), als de financiële positie van het fonds dit toelaat (grenzen wettelijk bepaald):</a:t>
            </a:r>
          </a:p>
          <a:p>
            <a:pPr lvl="1">
              <a:tabLst>
                <a:tab pos="4041775" algn="l"/>
              </a:tabLst>
            </a:pPr>
            <a:r>
              <a:rPr lang="nl-NL" sz="2000" dirty="0"/>
              <a:t>BDG &lt; 110%:	Geen indexatie toegestaan</a:t>
            </a:r>
          </a:p>
          <a:p>
            <a:pPr lvl="1">
              <a:tabLst>
                <a:tab pos="4041775" algn="l"/>
              </a:tabLst>
            </a:pPr>
            <a:r>
              <a:rPr lang="nl-NL" sz="2000" dirty="0"/>
              <a:t>BDG &gt; +/- 120%:	Indexatie 50% CPI</a:t>
            </a:r>
          </a:p>
          <a:p>
            <a:pPr lvl="1">
              <a:tabLst>
                <a:tab pos="4041775" algn="l"/>
              </a:tabLst>
            </a:pPr>
            <a:r>
              <a:rPr lang="nl-NL" sz="2000" dirty="0"/>
              <a:t>110% &lt; BDG &lt; +/- 120%:	Indexatie lineair van 0% tot 50% 	CPI</a:t>
            </a:r>
          </a:p>
          <a:p>
            <a:pPr marL="0" indent="0">
              <a:buNone/>
            </a:pPr>
            <a:endParaRPr lang="nl-NL" dirty="0"/>
          </a:p>
        </p:txBody>
      </p:sp>
    </p:spTree>
    <p:extLst>
      <p:ext uri="{BB962C8B-B14F-4D97-AF65-F5344CB8AC3E}">
        <p14:creationId xmlns:p14="http://schemas.microsoft.com/office/powerpoint/2010/main" val="769833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AF2A0-2A33-4FC3-A131-616E6D41C14E}"/>
              </a:ext>
            </a:extLst>
          </p:cNvPr>
          <p:cNvSpPr>
            <a:spLocks noGrp="1"/>
          </p:cNvSpPr>
          <p:nvPr>
            <p:ph type="title"/>
          </p:nvPr>
        </p:nvSpPr>
        <p:spPr>
          <a:xfrm>
            <a:off x="457200" y="476672"/>
            <a:ext cx="8229600" cy="998984"/>
          </a:xfrm>
        </p:spPr>
        <p:txBody>
          <a:bodyPr>
            <a:normAutofit fontScale="90000"/>
          </a:bodyPr>
          <a:lstStyle/>
          <a:p>
            <a:r>
              <a:rPr lang="nl-NL" dirty="0"/>
              <a:t>Verhoging/verlaging van pensioenen </a:t>
            </a:r>
            <a:r>
              <a:rPr lang="nl-NL" sz="2000" dirty="0"/>
              <a:t>(2/4)</a:t>
            </a:r>
          </a:p>
        </p:txBody>
      </p:sp>
      <p:sp>
        <p:nvSpPr>
          <p:cNvPr id="6" name="Slide Number Placeholder 5">
            <a:extLst>
              <a:ext uri="{FF2B5EF4-FFF2-40B4-BE49-F238E27FC236}">
                <a16:creationId xmlns:a16="http://schemas.microsoft.com/office/drawing/2014/main" id="{2AA50EE5-78DB-4B52-9BA1-420E5B943331}"/>
              </a:ext>
            </a:extLst>
          </p:cNvPr>
          <p:cNvSpPr>
            <a:spLocks noGrp="1"/>
          </p:cNvSpPr>
          <p:nvPr>
            <p:ph type="sldNum" sz="quarter" idx="10"/>
          </p:nvPr>
        </p:nvSpPr>
        <p:spPr>
          <a:xfrm>
            <a:off x="6553200" y="6356350"/>
            <a:ext cx="2133600" cy="365125"/>
          </a:xfrm>
        </p:spPr>
        <p:txBody>
          <a:bodyPr/>
          <a:lstStyle/>
          <a:p>
            <a:fld id="{64C2789A-5A3C-4BC4-A27B-7BBE2AADD18C}" type="slidenum">
              <a:rPr lang="nl-NL" smtClean="0"/>
              <a:pPr/>
              <a:t>32</a:t>
            </a:fld>
            <a:endParaRPr lang="nl-NL" dirty="0"/>
          </a:p>
        </p:txBody>
      </p:sp>
      <p:sp>
        <p:nvSpPr>
          <p:cNvPr id="5" name="Content Placeholder 4">
            <a:extLst>
              <a:ext uri="{FF2B5EF4-FFF2-40B4-BE49-F238E27FC236}">
                <a16:creationId xmlns:a16="http://schemas.microsoft.com/office/drawing/2014/main" id="{7E9BD1B2-4752-4B73-815E-524B8F255019}"/>
              </a:ext>
            </a:extLst>
          </p:cNvPr>
          <p:cNvSpPr>
            <a:spLocks noGrp="1"/>
          </p:cNvSpPr>
          <p:nvPr>
            <p:ph idx="1"/>
          </p:nvPr>
        </p:nvSpPr>
        <p:spPr>
          <a:xfrm>
            <a:off x="457200" y="1786945"/>
            <a:ext cx="8363272" cy="4594383"/>
          </a:xfrm>
        </p:spPr>
        <p:txBody>
          <a:bodyPr tIns="0" bIns="0">
            <a:noAutofit/>
          </a:bodyPr>
          <a:lstStyle/>
          <a:p>
            <a:r>
              <a:rPr lang="nl-NL" sz="2200" dirty="0"/>
              <a:t>Inhaalindexatie kan onder voorwaarden plaatsvinden bij BDG &gt; 120% (maar niet met terugwerkende kracht). Het fonds houdt de gemiste indexatie op individueel deelnemersniveau bij.</a:t>
            </a:r>
          </a:p>
          <a:p>
            <a:r>
              <a:rPr lang="nl-NL" sz="2200" dirty="0"/>
              <a:t>De wettelijke indexatieregels zijn in 2022 onder voorwaarden versoepeld in aanloop naar het nieuwe pensioenstelsel. Het fonds hoefde van deze versoepeling geen gebruik te maken om de pensioenen van inactieven in 2023 te verhogen met 2.57%. </a:t>
            </a:r>
          </a:p>
        </p:txBody>
      </p:sp>
    </p:spTree>
    <p:extLst>
      <p:ext uri="{BB962C8B-B14F-4D97-AF65-F5344CB8AC3E}">
        <p14:creationId xmlns:p14="http://schemas.microsoft.com/office/powerpoint/2010/main" val="3077505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AF2A0-2A33-4FC3-A131-616E6D41C14E}"/>
              </a:ext>
            </a:extLst>
          </p:cNvPr>
          <p:cNvSpPr>
            <a:spLocks noGrp="1"/>
          </p:cNvSpPr>
          <p:nvPr>
            <p:ph type="title"/>
          </p:nvPr>
        </p:nvSpPr>
        <p:spPr>
          <a:xfrm>
            <a:off x="457200" y="476672"/>
            <a:ext cx="8229600" cy="998984"/>
          </a:xfrm>
        </p:spPr>
        <p:txBody>
          <a:bodyPr>
            <a:normAutofit fontScale="90000"/>
          </a:bodyPr>
          <a:lstStyle/>
          <a:p>
            <a:r>
              <a:rPr lang="nl-NL" dirty="0"/>
              <a:t>Verhoging/verlaging van pensioenen </a:t>
            </a:r>
            <a:r>
              <a:rPr lang="nl-NL" sz="2000" dirty="0"/>
              <a:t>(3/4)</a:t>
            </a:r>
          </a:p>
        </p:txBody>
      </p:sp>
      <p:sp>
        <p:nvSpPr>
          <p:cNvPr id="6" name="Slide Number Placeholder 5">
            <a:extLst>
              <a:ext uri="{FF2B5EF4-FFF2-40B4-BE49-F238E27FC236}">
                <a16:creationId xmlns:a16="http://schemas.microsoft.com/office/drawing/2014/main" id="{2AA50EE5-78DB-4B52-9BA1-420E5B943331}"/>
              </a:ext>
            </a:extLst>
          </p:cNvPr>
          <p:cNvSpPr>
            <a:spLocks noGrp="1"/>
          </p:cNvSpPr>
          <p:nvPr>
            <p:ph type="sldNum" sz="quarter" idx="10"/>
          </p:nvPr>
        </p:nvSpPr>
        <p:spPr>
          <a:xfrm>
            <a:off x="6553200" y="6356350"/>
            <a:ext cx="2133600" cy="365125"/>
          </a:xfrm>
        </p:spPr>
        <p:txBody>
          <a:bodyPr/>
          <a:lstStyle/>
          <a:p>
            <a:fld id="{64C2789A-5A3C-4BC4-A27B-7BBE2AADD18C}" type="slidenum">
              <a:rPr lang="nl-NL" smtClean="0"/>
              <a:pPr/>
              <a:t>33</a:t>
            </a:fld>
            <a:endParaRPr lang="nl-NL" dirty="0"/>
          </a:p>
        </p:txBody>
      </p:sp>
      <p:sp>
        <p:nvSpPr>
          <p:cNvPr id="5" name="Content Placeholder 4">
            <a:extLst>
              <a:ext uri="{FF2B5EF4-FFF2-40B4-BE49-F238E27FC236}">
                <a16:creationId xmlns:a16="http://schemas.microsoft.com/office/drawing/2014/main" id="{7E9BD1B2-4752-4B73-815E-524B8F255019}"/>
              </a:ext>
            </a:extLst>
          </p:cNvPr>
          <p:cNvSpPr>
            <a:spLocks noGrp="1"/>
          </p:cNvSpPr>
          <p:nvPr>
            <p:ph idx="1"/>
          </p:nvPr>
        </p:nvSpPr>
        <p:spPr>
          <a:xfrm>
            <a:off x="457200" y="1780303"/>
            <a:ext cx="8363272" cy="4594383"/>
          </a:xfrm>
        </p:spPr>
        <p:txBody>
          <a:bodyPr tIns="0" bIns="0">
            <a:noAutofit/>
          </a:bodyPr>
          <a:lstStyle/>
          <a:p>
            <a:r>
              <a:rPr lang="nl-NL" sz="2200" dirty="0">
                <a:latin typeface="+mn-lt"/>
              </a:rPr>
              <a:t>Ook in 2023 gold deze versoepeling van de regels. Het fonds heeft van deze versoepeling gebruik gemaakt en heeft de pensioenen van inactieven per 1 januari 2024 met 1.46% verhoogd, ondanks dat er sprake was een negatieve prijsindex van – 1.4%.</a:t>
            </a:r>
          </a:p>
          <a:p>
            <a:r>
              <a:rPr lang="nl-NL" sz="2200" dirty="0">
                <a:latin typeface="+mn-lt"/>
              </a:rPr>
              <a:t>Op de website van het fonds wordt een uitgebreide toelichting gegeven op de toeslagen.</a:t>
            </a:r>
          </a:p>
          <a:p>
            <a:pPr marL="0" indent="0">
              <a:buNone/>
            </a:pPr>
            <a:endParaRPr lang="nl-NL" sz="2200" dirty="0"/>
          </a:p>
        </p:txBody>
      </p:sp>
    </p:spTree>
    <p:extLst>
      <p:ext uri="{BB962C8B-B14F-4D97-AF65-F5344CB8AC3E}">
        <p14:creationId xmlns:p14="http://schemas.microsoft.com/office/powerpoint/2010/main" val="1070287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69919ED6-0F9A-453D-8F65-AC31C3FE86BF}"/>
              </a:ext>
            </a:extLst>
          </p:cNvPr>
          <p:cNvSpPr>
            <a:spLocks noGrp="1"/>
          </p:cNvSpPr>
          <p:nvPr>
            <p:ph type="sldNum" sz="quarter" idx="10"/>
          </p:nvPr>
        </p:nvSpPr>
        <p:spPr>
          <a:xfrm>
            <a:off x="6553200" y="6356350"/>
            <a:ext cx="2133600" cy="365125"/>
          </a:xfrm>
        </p:spPr>
        <p:txBody>
          <a:bodyPr/>
          <a:lstStyle/>
          <a:p>
            <a:fld id="{64C2789A-5A3C-4BC4-A27B-7BBE2AADD18C}" type="slidenum">
              <a:rPr lang="nl-NL" smtClean="0"/>
              <a:pPr/>
              <a:t>34</a:t>
            </a:fld>
            <a:endParaRPr lang="nl-NL" dirty="0"/>
          </a:p>
        </p:txBody>
      </p:sp>
      <p:sp>
        <p:nvSpPr>
          <p:cNvPr id="4" name="Tijdelijke aanduiding voor inhoud 3">
            <a:extLst>
              <a:ext uri="{FF2B5EF4-FFF2-40B4-BE49-F238E27FC236}">
                <a16:creationId xmlns:a16="http://schemas.microsoft.com/office/drawing/2014/main" id="{0CD91784-2311-455C-80C5-432E40A4AAE1}"/>
              </a:ext>
            </a:extLst>
          </p:cNvPr>
          <p:cNvSpPr>
            <a:spLocks noGrp="1"/>
          </p:cNvSpPr>
          <p:nvPr>
            <p:ph idx="1"/>
          </p:nvPr>
        </p:nvSpPr>
        <p:spPr>
          <a:xfrm>
            <a:off x="457200" y="1780303"/>
            <a:ext cx="8229600" cy="4594383"/>
          </a:xfrm>
        </p:spPr>
        <p:txBody>
          <a:bodyPr tIns="0" bIns="0">
            <a:normAutofit/>
          </a:bodyPr>
          <a:lstStyle/>
          <a:p>
            <a:pPr marL="0" indent="0">
              <a:buNone/>
            </a:pPr>
            <a:r>
              <a:rPr lang="nl-NL" b="1" dirty="0"/>
              <a:t>Verlaging (korting) van pensioenen</a:t>
            </a:r>
          </a:p>
          <a:p>
            <a:r>
              <a:rPr lang="nl-NL" sz="2200" dirty="0"/>
              <a:t>Een pensioenfonds moet pensioenen van alle deelnemers verlagen als de DG zich (langdurig) onder bepaalde grenzen bevindt.</a:t>
            </a:r>
          </a:p>
          <a:p>
            <a:r>
              <a:rPr lang="nl-NL" sz="2200" dirty="0"/>
              <a:t>Voor de bepaling van de hoogte van deze grenzen en de hoogte van een toe te passen korting gelden wettelijke regels. </a:t>
            </a:r>
          </a:p>
          <a:p>
            <a:r>
              <a:rPr lang="nl-NL" sz="2200" dirty="0"/>
              <a:t>Bij de huidige regels en grenzen hoeft ons fonds in 2024 niet te korten. </a:t>
            </a:r>
          </a:p>
          <a:p>
            <a:pPr lvl="1"/>
            <a:endParaRPr lang="nl-NL" dirty="0"/>
          </a:p>
        </p:txBody>
      </p:sp>
      <p:sp>
        <p:nvSpPr>
          <p:cNvPr id="10" name="Title 3">
            <a:extLst>
              <a:ext uri="{FF2B5EF4-FFF2-40B4-BE49-F238E27FC236}">
                <a16:creationId xmlns:a16="http://schemas.microsoft.com/office/drawing/2014/main" id="{3426AC79-D4D9-9A90-2C51-074A818F8BAB}"/>
              </a:ext>
            </a:extLst>
          </p:cNvPr>
          <p:cNvSpPr>
            <a:spLocks noGrp="1"/>
          </p:cNvSpPr>
          <p:nvPr>
            <p:ph type="title"/>
          </p:nvPr>
        </p:nvSpPr>
        <p:spPr>
          <a:xfrm>
            <a:off x="457200" y="476672"/>
            <a:ext cx="8229600" cy="998984"/>
          </a:xfrm>
        </p:spPr>
        <p:txBody>
          <a:bodyPr>
            <a:normAutofit fontScale="90000"/>
          </a:bodyPr>
          <a:lstStyle/>
          <a:p>
            <a:r>
              <a:rPr lang="nl-NL" dirty="0"/>
              <a:t>Verhoging/verlaging van pensioenen </a:t>
            </a:r>
            <a:r>
              <a:rPr lang="nl-NL" sz="2000" dirty="0"/>
              <a:t>(4/4)</a:t>
            </a:r>
          </a:p>
        </p:txBody>
      </p:sp>
    </p:spTree>
    <p:extLst>
      <p:ext uri="{BB962C8B-B14F-4D97-AF65-F5344CB8AC3E}">
        <p14:creationId xmlns:p14="http://schemas.microsoft.com/office/powerpoint/2010/main" val="1675832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FEBEB1-7B78-4FE1-BAE3-26B0B707DC83}"/>
              </a:ext>
            </a:extLst>
          </p:cNvPr>
          <p:cNvSpPr>
            <a:spLocks noGrp="1"/>
          </p:cNvSpPr>
          <p:nvPr>
            <p:ph type="title"/>
          </p:nvPr>
        </p:nvSpPr>
        <p:spPr/>
        <p:txBody>
          <a:bodyPr anchor="ctr" anchorCtr="0"/>
          <a:lstStyle/>
          <a:p>
            <a:r>
              <a:rPr lang="nl-NL" dirty="0" err="1"/>
              <a:t>Beleggings-beleid</a:t>
            </a:r>
            <a:endParaRPr lang="nl-NL" dirty="0"/>
          </a:p>
        </p:txBody>
      </p:sp>
      <p:sp>
        <p:nvSpPr>
          <p:cNvPr id="2" name="Slide Number Placeholder 1">
            <a:extLst>
              <a:ext uri="{FF2B5EF4-FFF2-40B4-BE49-F238E27FC236}">
                <a16:creationId xmlns:a16="http://schemas.microsoft.com/office/drawing/2014/main" id="{DA8C29AD-5FDD-4634-91FF-25F4DFA17366}"/>
              </a:ext>
            </a:extLst>
          </p:cNvPr>
          <p:cNvSpPr>
            <a:spLocks noGrp="1"/>
          </p:cNvSpPr>
          <p:nvPr>
            <p:ph type="sldNum" sz="quarter" idx="4294967295"/>
          </p:nvPr>
        </p:nvSpPr>
        <p:spPr>
          <a:xfrm>
            <a:off x="7010400" y="6356350"/>
            <a:ext cx="2133600" cy="365125"/>
          </a:xfrm>
        </p:spPr>
        <p:txBody>
          <a:bodyPr/>
          <a:lstStyle/>
          <a:p>
            <a:fld id="{64C2789A-5A3C-4BC4-A27B-7BBE2AADD18C}" type="slidenum">
              <a:rPr lang="nl-NL" smtClean="0"/>
              <a:pPr/>
              <a:t>35</a:t>
            </a:fld>
            <a:endParaRPr lang="nl-NL" dirty="0"/>
          </a:p>
        </p:txBody>
      </p:sp>
    </p:spTree>
    <p:extLst>
      <p:ext uri="{BB962C8B-B14F-4D97-AF65-F5344CB8AC3E}">
        <p14:creationId xmlns:p14="http://schemas.microsoft.com/office/powerpoint/2010/main" val="432858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AF2A0-2A33-4FC3-A131-616E6D41C14E}"/>
              </a:ext>
            </a:extLst>
          </p:cNvPr>
          <p:cNvSpPr>
            <a:spLocks noGrp="1"/>
          </p:cNvSpPr>
          <p:nvPr>
            <p:ph type="title"/>
          </p:nvPr>
        </p:nvSpPr>
        <p:spPr>
          <a:xfrm>
            <a:off x="457200" y="476672"/>
            <a:ext cx="8229600" cy="998984"/>
          </a:xfrm>
        </p:spPr>
        <p:txBody>
          <a:bodyPr>
            <a:normAutofit/>
          </a:bodyPr>
          <a:lstStyle/>
          <a:p>
            <a:r>
              <a:rPr lang="nl-NL" dirty="0"/>
              <a:t>Beleggingsbeleid </a:t>
            </a:r>
            <a:r>
              <a:rPr lang="nl-NL" sz="1800" dirty="0"/>
              <a:t>(1/3)</a:t>
            </a:r>
          </a:p>
        </p:txBody>
      </p:sp>
      <p:sp>
        <p:nvSpPr>
          <p:cNvPr id="2" name="Slide Number Placeholder 1">
            <a:extLst>
              <a:ext uri="{FF2B5EF4-FFF2-40B4-BE49-F238E27FC236}">
                <a16:creationId xmlns:a16="http://schemas.microsoft.com/office/drawing/2014/main" id="{613EAE67-1C07-41BE-A454-BEE4FD2A0959}"/>
              </a:ext>
            </a:extLst>
          </p:cNvPr>
          <p:cNvSpPr>
            <a:spLocks noGrp="1"/>
          </p:cNvSpPr>
          <p:nvPr>
            <p:ph type="sldNum" sz="quarter" idx="10"/>
          </p:nvPr>
        </p:nvSpPr>
        <p:spPr>
          <a:xfrm>
            <a:off x="6553200" y="6356350"/>
            <a:ext cx="2133600" cy="365125"/>
          </a:xfrm>
        </p:spPr>
        <p:txBody>
          <a:bodyPr/>
          <a:lstStyle/>
          <a:p>
            <a:fld id="{64C2789A-5A3C-4BC4-A27B-7BBE2AADD18C}" type="slidenum">
              <a:rPr lang="nl-NL" smtClean="0"/>
              <a:pPr/>
              <a:t>36</a:t>
            </a:fld>
            <a:endParaRPr lang="nl-NL" dirty="0"/>
          </a:p>
        </p:txBody>
      </p:sp>
      <p:sp>
        <p:nvSpPr>
          <p:cNvPr id="5" name="Content Placeholder 4">
            <a:extLst>
              <a:ext uri="{FF2B5EF4-FFF2-40B4-BE49-F238E27FC236}">
                <a16:creationId xmlns:a16="http://schemas.microsoft.com/office/drawing/2014/main" id="{7E9BD1B2-4752-4B73-815E-524B8F255019}"/>
              </a:ext>
            </a:extLst>
          </p:cNvPr>
          <p:cNvSpPr>
            <a:spLocks noGrp="1"/>
          </p:cNvSpPr>
          <p:nvPr>
            <p:ph idx="1"/>
          </p:nvPr>
        </p:nvSpPr>
        <p:spPr>
          <a:xfrm>
            <a:off x="457200" y="1780303"/>
            <a:ext cx="8229600" cy="4594383"/>
          </a:xfrm>
        </p:spPr>
        <p:txBody>
          <a:bodyPr tIns="0" bIns="0">
            <a:noAutofit/>
          </a:bodyPr>
          <a:lstStyle/>
          <a:p>
            <a:r>
              <a:rPr lang="nl-NL" sz="2200" dirty="0">
                <a:latin typeface="+mn-lt"/>
              </a:rPr>
              <a:t>Hoofddoelstelling is om aan de nominale pensioentoezeggingen te voldoen. Indexatie voor inactieven en gepensioneerden is een belangrijke secundaire doelstelling.</a:t>
            </a:r>
          </a:p>
          <a:p>
            <a:r>
              <a:rPr lang="nl-NL" sz="2200" dirty="0">
                <a:latin typeface="+mn-lt"/>
              </a:rPr>
              <a:t>+/- 65% is belegd in de ‘matchingportefeuille’: beleggingen die zo goed mogelijk het rendement op de verplichtingen volgen (staatsobligaties, Nederlandse hypotheken, investment </a:t>
            </a:r>
            <a:r>
              <a:rPr lang="nl-NL" sz="2200" dirty="0" err="1">
                <a:latin typeface="+mn-lt"/>
              </a:rPr>
              <a:t>grade</a:t>
            </a:r>
            <a:r>
              <a:rPr lang="nl-NL" sz="2200" dirty="0">
                <a:latin typeface="+mn-lt"/>
              </a:rPr>
              <a:t> bedrijfsobligaties).</a:t>
            </a:r>
          </a:p>
          <a:p>
            <a:r>
              <a:rPr lang="nl-NL" sz="2200" dirty="0">
                <a:latin typeface="+mn-lt"/>
              </a:rPr>
              <a:t>+/- 35% is belegd in de ‘returnportefeuille’: beleggingen die moeten zorgen voor overrendement ten opzichte van de verplichtingen, zodat de DG stijgt (aandelen, high </a:t>
            </a:r>
            <a:r>
              <a:rPr lang="nl-NL" sz="2200" dirty="0" err="1">
                <a:latin typeface="+mn-lt"/>
              </a:rPr>
              <a:t>yield</a:t>
            </a:r>
            <a:r>
              <a:rPr lang="nl-NL" sz="2200" dirty="0">
                <a:latin typeface="+mn-lt"/>
              </a:rPr>
              <a:t> leningen).</a:t>
            </a:r>
          </a:p>
          <a:p>
            <a:pPr marL="0" indent="0">
              <a:buNone/>
            </a:pPr>
            <a:endParaRPr lang="nl-NL" sz="2200" dirty="0"/>
          </a:p>
        </p:txBody>
      </p:sp>
    </p:spTree>
    <p:extLst>
      <p:ext uri="{BB962C8B-B14F-4D97-AF65-F5344CB8AC3E}">
        <p14:creationId xmlns:p14="http://schemas.microsoft.com/office/powerpoint/2010/main" val="21222503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AF2A0-2A33-4FC3-A131-616E6D41C14E}"/>
              </a:ext>
            </a:extLst>
          </p:cNvPr>
          <p:cNvSpPr>
            <a:spLocks noGrp="1"/>
          </p:cNvSpPr>
          <p:nvPr>
            <p:ph type="title"/>
          </p:nvPr>
        </p:nvSpPr>
        <p:spPr>
          <a:xfrm>
            <a:off x="457200" y="476672"/>
            <a:ext cx="8229600" cy="998984"/>
          </a:xfrm>
        </p:spPr>
        <p:txBody>
          <a:bodyPr>
            <a:normAutofit/>
          </a:bodyPr>
          <a:lstStyle/>
          <a:p>
            <a:r>
              <a:rPr lang="nl-NL" dirty="0"/>
              <a:t>Beleggingsbeleid </a:t>
            </a:r>
            <a:r>
              <a:rPr lang="nl-NL" sz="1800" dirty="0"/>
              <a:t>(2/3)</a:t>
            </a:r>
          </a:p>
        </p:txBody>
      </p:sp>
      <p:sp>
        <p:nvSpPr>
          <p:cNvPr id="2" name="Slide Number Placeholder 1">
            <a:extLst>
              <a:ext uri="{FF2B5EF4-FFF2-40B4-BE49-F238E27FC236}">
                <a16:creationId xmlns:a16="http://schemas.microsoft.com/office/drawing/2014/main" id="{613EAE67-1C07-41BE-A454-BEE4FD2A0959}"/>
              </a:ext>
            </a:extLst>
          </p:cNvPr>
          <p:cNvSpPr>
            <a:spLocks noGrp="1"/>
          </p:cNvSpPr>
          <p:nvPr>
            <p:ph type="sldNum" sz="quarter" idx="10"/>
          </p:nvPr>
        </p:nvSpPr>
        <p:spPr>
          <a:xfrm>
            <a:off x="6553200" y="6356350"/>
            <a:ext cx="2133600" cy="365125"/>
          </a:xfrm>
        </p:spPr>
        <p:txBody>
          <a:bodyPr/>
          <a:lstStyle/>
          <a:p>
            <a:fld id="{64C2789A-5A3C-4BC4-A27B-7BBE2AADD18C}" type="slidenum">
              <a:rPr lang="nl-NL" smtClean="0"/>
              <a:pPr/>
              <a:t>37</a:t>
            </a:fld>
            <a:endParaRPr lang="nl-NL" dirty="0"/>
          </a:p>
        </p:txBody>
      </p:sp>
      <p:sp>
        <p:nvSpPr>
          <p:cNvPr id="5" name="Content Placeholder 4">
            <a:extLst>
              <a:ext uri="{FF2B5EF4-FFF2-40B4-BE49-F238E27FC236}">
                <a16:creationId xmlns:a16="http://schemas.microsoft.com/office/drawing/2014/main" id="{7E9BD1B2-4752-4B73-815E-524B8F255019}"/>
              </a:ext>
            </a:extLst>
          </p:cNvPr>
          <p:cNvSpPr>
            <a:spLocks noGrp="1"/>
          </p:cNvSpPr>
          <p:nvPr>
            <p:ph idx="1"/>
          </p:nvPr>
        </p:nvSpPr>
        <p:spPr>
          <a:xfrm>
            <a:off x="457200" y="1780017"/>
            <a:ext cx="8229600" cy="4594110"/>
          </a:xfrm>
        </p:spPr>
        <p:txBody>
          <a:bodyPr tIns="0" bIns="0">
            <a:noAutofit/>
          </a:bodyPr>
          <a:lstStyle/>
          <a:p>
            <a:r>
              <a:rPr lang="nl-NL" sz="2200" dirty="0">
                <a:latin typeface="+mn-lt"/>
              </a:rPr>
              <a:t>Het renterisico (risico van swings in DG als gevolg van rentedalingen en – stijgingen) is voor een groot deel afgedekt. Hiervoor worden onder meer renteswaps gebruikt.</a:t>
            </a:r>
          </a:p>
          <a:p>
            <a:r>
              <a:rPr lang="nl-NL" sz="2200" dirty="0">
                <a:latin typeface="+mn-lt"/>
              </a:rPr>
              <a:t>In 2023 en 2024 is de renteafdekking verhoogd van 50% naar 80%. Dat kwam voort uit ons beleid (bij hogere dekkingsgraad een hogere renteafdekking) maar ook uit de wens om soepel in te varen naar het nieuwe pensioenstelsel. </a:t>
            </a:r>
          </a:p>
          <a:p>
            <a:pPr marL="0" indent="0">
              <a:buNone/>
            </a:pPr>
            <a:endParaRPr lang="nl-NL" sz="2200" dirty="0"/>
          </a:p>
        </p:txBody>
      </p:sp>
    </p:spTree>
    <p:extLst>
      <p:ext uri="{BB962C8B-B14F-4D97-AF65-F5344CB8AC3E}">
        <p14:creationId xmlns:p14="http://schemas.microsoft.com/office/powerpoint/2010/main" val="44678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AF2A0-2A33-4FC3-A131-616E6D41C14E}"/>
              </a:ext>
            </a:extLst>
          </p:cNvPr>
          <p:cNvSpPr>
            <a:spLocks noGrp="1"/>
          </p:cNvSpPr>
          <p:nvPr>
            <p:ph type="title"/>
          </p:nvPr>
        </p:nvSpPr>
        <p:spPr>
          <a:xfrm>
            <a:off x="457200" y="476672"/>
            <a:ext cx="8229600" cy="998984"/>
          </a:xfrm>
        </p:spPr>
        <p:txBody>
          <a:bodyPr>
            <a:normAutofit/>
          </a:bodyPr>
          <a:lstStyle/>
          <a:p>
            <a:r>
              <a:rPr lang="nl-NL" dirty="0"/>
              <a:t>Beleggingsbeleid </a:t>
            </a:r>
            <a:r>
              <a:rPr lang="nl-NL" sz="1800" dirty="0"/>
              <a:t>(3/3)</a:t>
            </a:r>
          </a:p>
        </p:txBody>
      </p:sp>
      <p:sp>
        <p:nvSpPr>
          <p:cNvPr id="2" name="Slide Number Placeholder 1">
            <a:extLst>
              <a:ext uri="{FF2B5EF4-FFF2-40B4-BE49-F238E27FC236}">
                <a16:creationId xmlns:a16="http://schemas.microsoft.com/office/drawing/2014/main" id="{613EAE67-1C07-41BE-A454-BEE4FD2A0959}"/>
              </a:ext>
            </a:extLst>
          </p:cNvPr>
          <p:cNvSpPr>
            <a:spLocks noGrp="1"/>
          </p:cNvSpPr>
          <p:nvPr>
            <p:ph type="sldNum" sz="quarter" idx="10"/>
          </p:nvPr>
        </p:nvSpPr>
        <p:spPr>
          <a:xfrm>
            <a:off x="6553200" y="6356350"/>
            <a:ext cx="2133600" cy="365125"/>
          </a:xfrm>
        </p:spPr>
        <p:txBody>
          <a:bodyPr/>
          <a:lstStyle/>
          <a:p>
            <a:fld id="{64C2789A-5A3C-4BC4-A27B-7BBE2AADD18C}" type="slidenum">
              <a:rPr lang="nl-NL" smtClean="0"/>
              <a:pPr/>
              <a:t>38</a:t>
            </a:fld>
            <a:endParaRPr lang="nl-NL" dirty="0"/>
          </a:p>
        </p:txBody>
      </p:sp>
      <p:sp>
        <p:nvSpPr>
          <p:cNvPr id="5" name="Content Placeholder 4">
            <a:extLst>
              <a:ext uri="{FF2B5EF4-FFF2-40B4-BE49-F238E27FC236}">
                <a16:creationId xmlns:a16="http://schemas.microsoft.com/office/drawing/2014/main" id="{7E9BD1B2-4752-4B73-815E-524B8F255019}"/>
              </a:ext>
            </a:extLst>
          </p:cNvPr>
          <p:cNvSpPr>
            <a:spLocks noGrp="1"/>
          </p:cNvSpPr>
          <p:nvPr>
            <p:ph idx="1"/>
          </p:nvPr>
        </p:nvSpPr>
        <p:spPr>
          <a:xfrm>
            <a:off x="457200" y="1772816"/>
            <a:ext cx="8229600" cy="4176712"/>
          </a:xfrm>
        </p:spPr>
        <p:txBody>
          <a:bodyPr tIns="0" bIns="0">
            <a:normAutofit/>
          </a:bodyPr>
          <a:lstStyle/>
          <a:p>
            <a:r>
              <a:rPr lang="nl-NL" sz="2200" dirty="0">
                <a:latin typeface="+mn-lt"/>
              </a:rPr>
              <a:t>Het beleggingsbeleid wordt vastgesteld aan de hand van driejaarlijkse Asset </a:t>
            </a:r>
            <a:r>
              <a:rPr lang="nl-NL" sz="2200" dirty="0" err="1">
                <a:latin typeface="+mn-lt"/>
              </a:rPr>
              <a:t>and</a:t>
            </a:r>
            <a:r>
              <a:rPr lang="nl-NL" sz="2200" dirty="0">
                <a:latin typeface="+mn-lt"/>
              </a:rPr>
              <a:t> </a:t>
            </a:r>
            <a:r>
              <a:rPr lang="nl-NL" sz="2200" dirty="0" err="1">
                <a:latin typeface="+mn-lt"/>
              </a:rPr>
              <a:t>Liability</a:t>
            </a:r>
            <a:r>
              <a:rPr lang="nl-NL" sz="2200" dirty="0">
                <a:latin typeface="+mn-lt"/>
              </a:rPr>
              <a:t> Management (ALM-)studies. Dit zijn studies die inzicht geven in de toekomstige ontwikkelingen van een pensioenfonds door doelstellingen en risico’s zorgvuldig af te wegen en vele scenario’s door re rekenen.  </a:t>
            </a:r>
          </a:p>
          <a:p>
            <a:r>
              <a:rPr lang="nl-NL" sz="2200" dirty="0">
                <a:latin typeface="+mn-lt"/>
              </a:rPr>
              <a:t>Voor elke beleggingscategorie gelden normen en bandbreedtes en rendementsdoelstellingen.</a:t>
            </a:r>
          </a:p>
          <a:p>
            <a:r>
              <a:rPr lang="nl-NL" sz="2200" dirty="0">
                <a:latin typeface="+mn-lt"/>
              </a:rPr>
              <a:t>Het beleggingsrisico dat ons fonds mag lopen is aan wettelijke grenzen gebonden.</a:t>
            </a:r>
          </a:p>
        </p:txBody>
      </p:sp>
    </p:spTree>
    <p:extLst>
      <p:ext uri="{BB962C8B-B14F-4D97-AF65-F5344CB8AC3E}">
        <p14:creationId xmlns:p14="http://schemas.microsoft.com/office/powerpoint/2010/main" val="3491741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7A3874-F960-44B9-958E-1035DC47800D}"/>
              </a:ext>
            </a:extLst>
          </p:cNvPr>
          <p:cNvSpPr>
            <a:spLocks noGrp="1"/>
          </p:cNvSpPr>
          <p:nvPr>
            <p:ph type="title"/>
          </p:nvPr>
        </p:nvSpPr>
        <p:spPr>
          <a:xfrm>
            <a:off x="827584" y="980728"/>
            <a:ext cx="3168352" cy="1728192"/>
          </a:xfrm>
        </p:spPr>
        <p:txBody>
          <a:bodyPr/>
          <a:lstStyle/>
          <a:p>
            <a:r>
              <a:rPr lang="nl-NL" dirty="0"/>
              <a:t>Maatschappelijk verantwoord beleggen</a:t>
            </a:r>
          </a:p>
        </p:txBody>
      </p:sp>
      <p:sp>
        <p:nvSpPr>
          <p:cNvPr id="2" name="Slide Number Placeholder 1">
            <a:extLst>
              <a:ext uri="{FF2B5EF4-FFF2-40B4-BE49-F238E27FC236}">
                <a16:creationId xmlns:a16="http://schemas.microsoft.com/office/drawing/2014/main" id="{DA8C29AD-5FDD-4634-91FF-25F4DFA17366}"/>
              </a:ext>
            </a:extLst>
          </p:cNvPr>
          <p:cNvSpPr>
            <a:spLocks noGrp="1"/>
          </p:cNvSpPr>
          <p:nvPr>
            <p:ph type="sldNum" sz="quarter" idx="4294967295"/>
          </p:nvPr>
        </p:nvSpPr>
        <p:spPr>
          <a:xfrm>
            <a:off x="7010400" y="6356350"/>
            <a:ext cx="2133600" cy="365125"/>
          </a:xfrm>
        </p:spPr>
        <p:txBody>
          <a:bodyPr/>
          <a:lstStyle/>
          <a:p>
            <a:fld id="{64C2789A-5A3C-4BC4-A27B-7BBE2AADD18C}" type="slidenum">
              <a:rPr lang="nl-NL" smtClean="0"/>
              <a:pPr/>
              <a:t>39</a:t>
            </a:fld>
            <a:endParaRPr lang="nl-NL" dirty="0"/>
          </a:p>
        </p:txBody>
      </p:sp>
    </p:spTree>
    <p:extLst>
      <p:ext uri="{BB962C8B-B14F-4D97-AF65-F5344CB8AC3E}">
        <p14:creationId xmlns:p14="http://schemas.microsoft.com/office/powerpoint/2010/main" val="675084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AF2A0-2A33-4FC3-A131-616E6D41C14E}"/>
              </a:ext>
            </a:extLst>
          </p:cNvPr>
          <p:cNvSpPr>
            <a:spLocks noGrp="1"/>
          </p:cNvSpPr>
          <p:nvPr>
            <p:ph type="title"/>
          </p:nvPr>
        </p:nvSpPr>
        <p:spPr/>
        <p:txBody>
          <a:bodyPr>
            <a:normAutofit/>
          </a:bodyPr>
          <a:lstStyle/>
          <a:p>
            <a:r>
              <a:rPr lang="nl-NL" dirty="0"/>
              <a:t>Over Pensioenfonds Cargill </a:t>
            </a:r>
            <a:r>
              <a:rPr lang="nl-NL" sz="2000" dirty="0"/>
              <a:t>(1/2)</a:t>
            </a:r>
          </a:p>
        </p:txBody>
      </p:sp>
      <p:sp>
        <p:nvSpPr>
          <p:cNvPr id="6" name="Slide Number Placeholder 5">
            <a:extLst>
              <a:ext uri="{FF2B5EF4-FFF2-40B4-BE49-F238E27FC236}">
                <a16:creationId xmlns:a16="http://schemas.microsoft.com/office/drawing/2014/main" id="{2AA50EE5-78DB-4B52-9BA1-420E5B943331}"/>
              </a:ext>
            </a:extLst>
          </p:cNvPr>
          <p:cNvSpPr>
            <a:spLocks noGrp="1"/>
          </p:cNvSpPr>
          <p:nvPr>
            <p:ph type="sldNum" sz="quarter" idx="10"/>
          </p:nvPr>
        </p:nvSpPr>
        <p:spPr/>
        <p:txBody>
          <a:bodyPr/>
          <a:lstStyle/>
          <a:p>
            <a:fld id="{64C2789A-5A3C-4BC4-A27B-7BBE2AADD18C}" type="slidenum">
              <a:rPr lang="nl-NL" smtClean="0"/>
              <a:pPr/>
              <a:t>4</a:t>
            </a:fld>
            <a:endParaRPr lang="nl-NL" dirty="0"/>
          </a:p>
        </p:txBody>
      </p:sp>
      <p:sp>
        <p:nvSpPr>
          <p:cNvPr id="5" name="Content Placeholder 4">
            <a:extLst>
              <a:ext uri="{FF2B5EF4-FFF2-40B4-BE49-F238E27FC236}">
                <a16:creationId xmlns:a16="http://schemas.microsoft.com/office/drawing/2014/main" id="{7E9BD1B2-4752-4B73-815E-524B8F255019}"/>
              </a:ext>
            </a:extLst>
          </p:cNvPr>
          <p:cNvSpPr>
            <a:spLocks noGrp="1"/>
          </p:cNvSpPr>
          <p:nvPr>
            <p:ph idx="1"/>
          </p:nvPr>
        </p:nvSpPr>
        <p:spPr>
          <a:xfrm>
            <a:off x="457200" y="1773696"/>
            <a:ext cx="8229600" cy="5306990"/>
          </a:xfrm>
        </p:spPr>
        <p:txBody>
          <a:bodyPr tIns="0" bIns="0">
            <a:noAutofit/>
          </a:bodyPr>
          <a:lstStyle/>
          <a:p>
            <a:r>
              <a:rPr lang="nl-NL" sz="2200" dirty="0">
                <a:latin typeface="+mn-lt"/>
              </a:rPr>
              <a:t>Ondernemingspensioenfonds: voert de pensioenregeling van Cargill B.V. uit.</a:t>
            </a:r>
          </a:p>
          <a:p>
            <a:r>
              <a:rPr lang="nl-NL" sz="2200" dirty="0">
                <a:latin typeface="+mn-lt"/>
              </a:rPr>
              <a:t>De regeling is een middelloonregeling: de hoogte van het pensioen is afhankelijk van het gemiddelde verdiende loon.</a:t>
            </a:r>
          </a:p>
          <a:p>
            <a:pPr lvl="1"/>
            <a:r>
              <a:rPr lang="nl-NL" dirty="0">
                <a:latin typeface="+mn-lt"/>
                <a:ea typeface="Verdana" panose="020B0604030504040204" pitchFamily="34" charset="0"/>
              </a:rPr>
              <a:t>Indexatie van de pensioenen voor actieve werknemers van Cargill is onvoorwaardelijk en wordt betaald door Cargill (max. 2%).</a:t>
            </a:r>
          </a:p>
          <a:p>
            <a:pPr lvl="1"/>
            <a:r>
              <a:rPr lang="nl-NL" dirty="0">
                <a:latin typeface="+mn-lt"/>
                <a:ea typeface="Verdana" panose="020B0604030504040204" pitchFamily="34" charset="0"/>
              </a:rPr>
              <a:t>Indexatie voor oud-werknemers en gepensioneerden (ambitie 50% CPI) wordt betaald door het pensioenfonds en is alleen mogelijk als de financiële positie van het pensioenfonds dit toelaat. Hiervoor gelden wettelijke regels.</a:t>
            </a:r>
          </a:p>
        </p:txBody>
      </p:sp>
    </p:spTree>
    <p:extLst>
      <p:ext uri="{BB962C8B-B14F-4D97-AF65-F5344CB8AC3E}">
        <p14:creationId xmlns:p14="http://schemas.microsoft.com/office/powerpoint/2010/main" val="1086670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AF2A0-2A33-4FC3-A131-616E6D41C14E}"/>
              </a:ext>
            </a:extLst>
          </p:cNvPr>
          <p:cNvSpPr>
            <a:spLocks noGrp="1"/>
          </p:cNvSpPr>
          <p:nvPr>
            <p:ph type="title"/>
          </p:nvPr>
        </p:nvSpPr>
        <p:spPr>
          <a:xfrm>
            <a:off x="457200" y="476672"/>
            <a:ext cx="8229600" cy="998984"/>
          </a:xfrm>
        </p:spPr>
        <p:txBody>
          <a:bodyPr>
            <a:noAutofit/>
          </a:bodyPr>
          <a:lstStyle/>
          <a:p>
            <a:r>
              <a:rPr lang="nl-NL" dirty="0"/>
              <a:t>Maatschappelijk verantwoord beleggen </a:t>
            </a:r>
            <a:r>
              <a:rPr lang="nl-NL" sz="1800" dirty="0"/>
              <a:t>(1/2)</a:t>
            </a:r>
          </a:p>
        </p:txBody>
      </p:sp>
      <p:sp>
        <p:nvSpPr>
          <p:cNvPr id="6" name="Slide Number Placeholder 5">
            <a:extLst>
              <a:ext uri="{FF2B5EF4-FFF2-40B4-BE49-F238E27FC236}">
                <a16:creationId xmlns:a16="http://schemas.microsoft.com/office/drawing/2014/main" id="{2AA50EE5-78DB-4B52-9BA1-420E5B943331}"/>
              </a:ext>
            </a:extLst>
          </p:cNvPr>
          <p:cNvSpPr>
            <a:spLocks noGrp="1"/>
          </p:cNvSpPr>
          <p:nvPr>
            <p:ph type="sldNum" sz="quarter" idx="10"/>
          </p:nvPr>
        </p:nvSpPr>
        <p:spPr>
          <a:xfrm>
            <a:off x="6553200" y="6356350"/>
            <a:ext cx="2133600" cy="365125"/>
          </a:xfrm>
        </p:spPr>
        <p:txBody>
          <a:bodyPr/>
          <a:lstStyle/>
          <a:p>
            <a:fld id="{64C2789A-5A3C-4BC4-A27B-7BBE2AADD18C}" type="slidenum">
              <a:rPr lang="nl-NL" smtClean="0"/>
              <a:pPr/>
              <a:t>40</a:t>
            </a:fld>
            <a:endParaRPr lang="nl-NL" dirty="0"/>
          </a:p>
        </p:txBody>
      </p:sp>
      <p:sp>
        <p:nvSpPr>
          <p:cNvPr id="5" name="Content Placeholder 4">
            <a:extLst>
              <a:ext uri="{FF2B5EF4-FFF2-40B4-BE49-F238E27FC236}">
                <a16:creationId xmlns:a16="http://schemas.microsoft.com/office/drawing/2014/main" id="{7E9BD1B2-4752-4B73-815E-524B8F255019}"/>
              </a:ext>
            </a:extLst>
          </p:cNvPr>
          <p:cNvSpPr>
            <a:spLocks noGrp="1"/>
          </p:cNvSpPr>
          <p:nvPr>
            <p:ph idx="1"/>
          </p:nvPr>
        </p:nvSpPr>
        <p:spPr>
          <a:xfrm>
            <a:off x="457200" y="1769508"/>
            <a:ext cx="8229600" cy="4831873"/>
          </a:xfrm>
        </p:spPr>
        <p:txBody>
          <a:bodyPr tIns="0" bIns="0">
            <a:noAutofit/>
          </a:bodyPr>
          <a:lstStyle/>
          <a:p>
            <a:r>
              <a:rPr lang="nl-NL" dirty="0"/>
              <a:t>Wij nemen, samen met MN, de relevante </a:t>
            </a:r>
            <a:r>
              <a:rPr lang="nl-NL" dirty="0" err="1"/>
              <a:t>Environmental</a:t>
            </a:r>
            <a:r>
              <a:rPr lang="nl-NL" dirty="0"/>
              <a:t>, </a:t>
            </a:r>
            <a:r>
              <a:rPr lang="nl-NL" dirty="0" err="1"/>
              <a:t>Social</a:t>
            </a:r>
            <a:r>
              <a:rPr lang="nl-NL" dirty="0"/>
              <a:t>, </a:t>
            </a:r>
            <a:r>
              <a:rPr lang="nl-NL" dirty="0" err="1"/>
              <a:t>Governance</a:t>
            </a:r>
            <a:r>
              <a:rPr lang="nl-NL" dirty="0"/>
              <a:t> (ESG) aspecten mee in onze beleggingsbeslissingen en verminderen zo het ESG-risico van onze beleggingen.</a:t>
            </a:r>
          </a:p>
        </p:txBody>
      </p:sp>
    </p:spTree>
    <p:extLst>
      <p:ext uri="{BB962C8B-B14F-4D97-AF65-F5344CB8AC3E}">
        <p14:creationId xmlns:p14="http://schemas.microsoft.com/office/powerpoint/2010/main" val="3938070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AF2A0-2A33-4FC3-A131-616E6D41C14E}"/>
              </a:ext>
            </a:extLst>
          </p:cNvPr>
          <p:cNvSpPr>
            <a:spLocks noGrp="1"/>
          </p:cNvSpPr>
          <p:nvPr>
            <p:ph type="title"/>
          </p:nvPr>
        </p:nvSpPr>
        <p:spPr>
          <a:xfrm>
            <a:off x="457200" y="476672"/>
            <a:ext cx="8229600" cy="998984"/>
          </a:xfrm>
        </p:spPr>
        <p:txBody>
          <a:bodyPr>
            <a:noAutofit/>
          </a:bodyPr>
          <a:lstStyle/>
          <a:p>
            <a:r>
              <a:rPr lang="nl-NL" dirty="0"/>
              <a:t>Maatschappelijk verantwoord beleggen </a:t>
            </a:r>
            <a:r>
              <a:rPr lang="nl-NL" sz="1800" dirty="0"/>
              <a:t>(2/2)</a:t>
            </a:r>
          </a:p>
        </p:txBody>
      </p:sp>
      <p:sp>
        <p:nvSpPr>
          <p:cNvPr id="6" name="Slide Number Placeholder 5">
            <a:extLst>
              <a:ext uri="{FF2B5EF4-FFF2-40B4-BE49-F238E27FC236}">
                <a16:creationId xmlns:a16="http://schemas.microsoft.com/office/drawing/2014/main" id="{2AA50EE5-78DB-4B52-9BA1-420E5B943331}"/>
              </a:ext>
            </a:extLst>
          </p:cNvPr>
          <p:cNvSpPr>
            <a:spLocks noGrp="1"/>
          </p:cNvSpPr>
          <p:nvPr>
            <p:ph type="sldNum" sz="quarter" idx="10"/>
          </p:nvPr>
        </p:nvSpPr>
        <p:spPr>
          <a:xfrm>
            <a:off x="6553200" y="6356350"/>
            <a:ext cx="2133600" cy="365125"/>
          </a:xfrm>
        </p:spPr>
        <p:txBody>
          <a:bodyPr/>
          <a:lstStyle/>
          <a:p>
            <a:fld id="{64C2789A-5A3C-4BC4-A27B-7BBE2AADD18C}" type="slidenum">
              <a:rPr lang="nl-NL" smtClean="0"/>
              <a:pPr/>
              <a:t>41</a:t>
            </a:fld>
            <a:endParaRPr lang="nl-NL" dirty="0"/>
          </a:p>
        </p:txBody>
      </p:sp>
      <p:sp>
        <p:nvSpPr>
          <p:cNvPr id="5" name="Content Placeholder 4">
            <a:extLst>
              <a:ext uri="{FF2B5EF4-FFF2-40B4-BE49-F238E27FC236}">
                <a16:creationId xmlns:a16="http://schemas.microsoft.com/office/drawing/2014/main" id="{7E9BD1B2-4752-4B73-815E-524B8F255019}"/>
              </a:ext>
            </a:extLst>
          </p:cNvPr>
          <p:cNvSpPr>
            <a:spLocks noGrp="1"/>
          </p:cNvSpPr>
          <p:nvPr>
            <p:ph idx="1"/>
          </p:nvPr>
        </p:nvSpPr>
        <p:spPr>
          <a:xfrm>
            <a:off x="457200" y="1772816"/>
            <a:ext cx="8229600" cy="4392612"/>
          </a:xfrm>
        </p:spPr>
        <p:txBody>
          <a:bodyPr tIns="0" bIns="0">
            <a:noAutofit/>
          </a:bodyPr>
          <a:lstStyle/>
          <a:p>
            <a:r>
              <a:rPr lang="nl-NL" dirty="0"/>
              <a:t>Wij doen dat door middel van:</a:t>
            </a:r>
          </a:p>
          <a:p>
            <a:pPr lvl="1"/>
            <a:r>
              <a:rPr lang="nl-NL" dirty="0">
                <a:latin typeface="+mj-lt"/>
              </a:rPr>
              <a:t>Uitsluitingen: Landen onderworpen aan sancties, bedrijven met kernactiviteiten in strijd met internationale verdragen, niet passende bedrijfstakken (tabak, bont, adult entertainment).</a:t>
            </a:r>
          </a:p>
          <a:p>
            <a:pPr lvl="1"/>
            <a:r>
              <a:rPr lang="nl-NL" dirty="0">
                <a:latin typeface="+mj-lt"/>
              </a:rPr>
              <a:t>Actief aandeelhouderschap: MN voert namen ons ‘engagement’ met bedrijven en stemt tijdens aandeelhoudersvergaderingen.</a:t>
            </a:r>
          </a:p>
          <a:p>
            <a:pPr lvl="1"/>
            <a:r>
              <a:rPr lang="nl-NL" dirty="0">
                <a:latin typeface="+mj-lt"/>
              </a:rPr>
              <a:t>Minimumeisen aan beleggingsfondsen op ESG-gebied.</a:t>
            </a:r>
          </a:p>
          <a:p>
            <a:pPr lvl="1"/>
            <a:r>
              <a:rPr lang="nl-NL" dirty="0">
                <a:latin typeface="+mj-lt"/>
              </a:rPr>
              <a:t>ESG-integratie: bedrijven die laag scoren op ESG-factoren worden uitgesloten. </a:t>
            </a:r>
          </a:p>
          <a:p>
            <a:endParaRPr lang="nl-NL" sz="2200" dirty="0"/>
          </a:p>
        </p:txBody>
      </p:sp>
    </p:spTree>
    <p:extLst>
      <p:ext uri="{BB962C8B-B14F-4D97-AF65-F5344CB8AC3E}">
        <p14:creationId xmlns:p14="http://schemas.microsoft.com/office/powerpoint/2010/main" val="1738238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FEBEB1-7B78-4FE1-BAE3-26B0B707DC83}"/>
              </a:ext>
            </a:extLst>
          </p:cNvPr>
          <p:cNvSpPr>
            <a:spLocks noGrp="1"/>
          </p:cNvSpPr>
          <p:nvPr>
            <p:ph type="title"/>
          </p:nvPr>
        </p:nvSpPr>
        <p:spPr>
          <a:xfrm>
            <a:off x="5652120" y="3429000"/>
            <a:ext cx="3096344" cy="1928410"/>
          </a:xfrm>
        </p:spPr>
        <p:txBody>
          <a:bodyPr anchor="ctr" anchorCtr="0"/>
          <a:lstStyle/>
          <a:p>
            <a:r>
              <a:rPr lang="nl-NL" dirty="0"/>
              <a:t>Het nieuwe Pensioenstelsel</a:t>
            </a:r>
          </a:p>
        </p:txBody>
      </p:sp>
      <p:sp>
        <p:nvSpPr>
          <p:cNvPr id="2" name="Slide Number Placeholder 1">
            <a:extLst>
              <a:ext uri="{FF2B5EF4-FFF2-40B4-BE49-F238E27FC236}">
                <a16:creationId xmlns:a16="http://schemas.microsoft.com/office/drawing/2014/main" id="{DA8C29AD-5FDD-4634-91FF-25F4DFA17366}"/>
              </a:ext>
            </a:extLst>
          </p:cNvPr>
          <p:cNvSpPr>
            <a:spLocks noGrp="1"/>
          </p:cNvSpPr>
          <p:nvPr>
            <p:ph type="sldNum" sz="quarter" idx="4294967295"/>
          </p:nvPr>
        </p:nvSpPr>
        <p:spPr>
          <a:xfrm>
            <a:off x="7010400" y="6356350"/>
            <a:ext cx="2133600" cy="365125"/>
          </a:xfrm>
        </p:spPr>
        <p:txBody>
          <a:bodyPr/>
          <a:lstStyle/>
          <a:p>
            <a:fld id="{64C2789A-5A3C-4BC4-A27B-7BBE2AADD18C}" type="slidenum">
              <a:rPr lang="nl-NL" smtClean="0"/>
              <a:pPr/>
              <a:t>42</a:t>
            </a:fld>
            <a:endParaRPr lang="nl-NL" dirty="0"/>
          </a:p>
        </p:txBody>
      </p:sp>
    </p:spTree>
    <p:extLst>
      <p:ext uri="{BB962C8B-B14F-4D97-AF65-F5344CB8AC3E}">
        <p14:creationId xmlns:p14="http://schemas.microsoft.com/office/powerpoint/2010/main" val="2963375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AF2A0-2A33-4FC3-A131-616E6D41C14E}"/>
              </a:ext>
            </a:extLst>
          </p:cNvPr>
          <p:cNvSpPr>
            <a:spLocks noGrp="1"/>
          </p:cNvSpPr>
          <p:nvPr>
            <p:ph type="title"/>
          </p:nvPr>
        </p:nvSpPr>
        <p:spPr/>
        <p:txBody>
          <a:bodyPr>
            <a:noAutofit/>
          </a:bodyPr>
          <a:lstStyle/>
          <a:p>
            <a:r>
              <a:rPr lang="nl-NL" dirty="0"/>
              <a:t>Het nieuwe pensioenstelsel </a:t>
            </a:r>
            <a:r>
              <a:rPr lang="nl-NL" sz="1800" dirty="0"/>
              <a:t>(1/7)</a:t>
            </a:r>
          </a:p>
        </p:txBody>
      </p:sp>
      <p:sp>
        <p:nvSpPr>
          <p:cNvPr id="2" name="Slide Number Placeholder 1">
            <a:extLst>
              <a:ext uri="{FF2B5EF4-FFF2-40B4-BE49-F238E27FC236}">
                <a16:creationId xmlns:a16="http://schemas.microsoft.com/office/drawing/2014/main" id="{613EAE67-1C07-41BE-A454-BEE4FD2A0959}"/>
              </a:ext>
            </a:extLst>
          </p:cNvPr>
          <p:cNvSpPr>
            <a:spLocks noGrp="1"/>
          </p:cNvSpPr>
          <p:nvPr>
            <p:ph type="sldNum" sz="quarter" idx="10"/>
          </p:nvPr>
        </p:nvSpPr>
        <p:spPr/>
        <p:txBody>
          <a:bodyPr/>
          <a:lstStyle/>
          <a:p>
            <a:fld id="{64C2789A-5A3C-4BC4-A27B-7BBE2AADD18C}" type="slidenum">
              <a:rPr lang="nl-NL" smtClean="0"/>
              <a:pPr/>
              <a:t>43</a:t>
            </a:fld>
            <a:endParaRPr lang="nl-NL" dirty="0"/>
          </a:p>
        </p:txBody>
      </p:sp>
      <p:sp>
        <p:nvSpPr>
          <p:cNvPr id="5" name="Content Placeholder 4">
            <a:extLst>
              <a:ext uri="{FF2B5EF4-FFF2-40B4-BE49-F238E27FC236}">
                <a16:creationId xmlns:a16="http://schemas.microsoft.com/office/drawing/2014/main" id="{7E9BD1B2-4752-4B73-815E-524B8F255019}"/>
              </a:ext>
            </a:extLst>
          </p:cNvPr>
          <p:cNvSpPr>
            <a:spLocks noGrp="1"/>
          </p:cNvSpPr>
          <p:nvPr>
            <p:ph idx="1"/>
          </p:nvPr>
        </p:nvSpPr>
        <p:spPr>
          <a:xfrm>
            <a:off x="457200" y="1844824"/>
            <a:ext cx="8229600" cy="4176464"/>
          </a:xfrm>
        </p:spPr>
        <p:txBody>
          <a:bodyPr tIns="0" bIns="0">
            <a:noAutofit/>
          </a:bodyPr>
          <a:lstStyle/>
          <a:p>
            <a:pPr>
              <a:lnSpc>
                <a:spcPct val="80000"/>
              </a:lnSpc>
            </a:pPr>
            <a:r>
              <a:rPr lang="nl-NL" dirty="0">
                <a:latin typeface="+mn-lt"/>
              </a:rPr>
              <a:t>Doelstellingen:</a:t>
            </a:r>
          </a:p>
          <a:p>
            <a:pPr lvl="1"/>
            <a:r>
              <a:rPr lang="nl-NL" dirty="0">
                <a:latin typeface="+mn-lt"/>
                <a:ea typeface="Verdana" panose="020B0604030504040204" pitchFamily="34" charset="0"/>
              </a:rPr>
              <a:t>Eerder perspectief op koopkrachtig pensioen: pensioen gaat directer meebewegen met de economische ontwikkelingen.</a:t>
            </a:r>
          </a:p>
          <a:p>
            <a:pPr lvl="1"/>
            <a:r>
              <a:rPr lang="nl-NL" dirty="0">
                <a:latin typeface="+mn-lt"/>
                <a:ea typeface="Verdana" panose="020B0604030504040204" pitchFamily="34" charset="0"/>
              </a:rPr>
              <a:t>Pensioen wordt transparanter en persoonlijker.</a:t>
            </a:r>
          </a:p>
          <a:p>
            <a:pPr lvl="1"/>
            <a:r>
              <a:rPr lang="nl-NL" dirty="0">
                <a:latin typeface="+mn-lt"/>
                <a:ea typeface="Verdana" panose="020B0604030504040204" pitchFamily="34" charset="0"/>
              </a:rPr>
              <a:t>Betere aansluiting bij ontwikkelingen in de maatschappij en op de arbeidsmarkt.	</a:t>
            </a:r>
          </a:p>
          <a:p>
            <a:endParaRPr lang="nl-NL" sz="2200" dirty="0"/>
          </a:p>
        </p:txBody>
      </p:sp>
    </p:spTree>
    <p:extLst>
      <p:ext uri="{BB962C8B-B14F-4D97-AF65-F5344CB8AC3E}">
        <p14:creationId xmlns:p14="http://schemas.microsoft.com/office/powerpoint/2010/main" val="1848536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AF2A0-2A33-4FC3-A131-616E6D41C14E}"/>
              </a:ext>
            </a:extLst>
          </p:cNvPr>
          <p:cNvSpPr>
            <a:spLocks noGrp="1"/>
          </p:cNvSpPr>
          <p:nvPr>
            <p:ph type="title"/>
          </p:nvPr>
        </p:nvSpPr>
        <p:spPr/>
        <p:txBody>
          <a:bodyPr>
            <a:noAutofit/>
          </a:bodyPr>
          <a:lstStyle/>
          <a:p>
            <a:r>
              <a:rPr lang="nl-NL" dirty="0"/>
              <a:t>Het nieuwe pensioenstelsel </a:t>
            </a:r>
            <a:r>
              <a:rPr lang="nl-NL" sz="1800" dirty="0"/>
              <a:t>(2/7)</a:t>
            </a:r>
          </a:p>
        </p:txBody>
      </p:sp>
      <p:sp>
        <p:nvSpPr>
          <p:cNvPr id="2" name="Slide Number Placeholder 1">
            <a:extLst>
              <a:ext uri="{FF2B5EF4-FFF2-40B4-BE49-F238E27FC236}">
                <a16:creationId xmlns:a16="http://schemas.microsoft.com/office/drawing/2014/main" id="{613EAE67-1C07-41BE-A454-BEE4FD2A0959}"/>
              </a:ext>
            </a:extLst>
          </p:cNvPr>
          <p:cNvSpPr>
            <a:spLocks noGrp="1"/>
          </p:cNvSpPr>
          <p:nvPr>
            <p:ph type="sldNum" sz="quarter" idx="10"/>
          </p:nvPr>
        </p:nvSpPr>
        <p:spPr/>
        <p:txBody>
          <a:bodyPr/>
          <a:lstStyle/>
          <a:p>
            <a:fld id="{64C2789A-5A3C-4BC4-A27B-7BBE2AADD18C}" type="slidenum">
              <a:rPr lang="nl-NL" smtClean="0"/>
              <a:pPr/>
              <a:t>44</a:t>
            </a:fld>
            <a:endParaRPr lang="nl-NL" dirty="0"/>
          </a:p>
        </p:txBody>
      </p:sp>
      <p:sp>
        <p:nvSpPr>
          <p:cNvPr id="5" name="Content Placeholder 4">
            <a:extLst>
              <a:ext uri="{FF2B5EF4-FFF2-40B4-BE49-F238E27FC236}">
                <a16:creationId xmlns:a16="http://schemas.microsoft.com/office/drawing/2014/main" id="{7E9BD1B2-4752-4B73-815E-524B8F255019}"/>
              </a:ext>
            </a:extLst>
          </p:cNvPr>
          <p:cNvSpPr>
            <a:spLocks noGrp="1"/>
          </p:cNvSpPr>
          <p:nvPr>
            <p:ph idx="1"/>
          </p:nvPr>
        </p:nvSpPr>
        <p:spPr>
          <a:xfrm>
            <a:off x="457200" y="1772816"/>
            <a:ext cx="8229600" cy="4176464"/>
          </a:xfrm>
        </p:spPr>
        <p:txBody>
          <a:bodyPr tIns="0" bIns="0">
            <a:noAutofit/>
          </a:bodyPr>
          <a:lstStyle/>
          <a:p>
            <a:r>
              <a:rPr lang="nl-NL" dirty="0">
                <a:latin typeface="+mn-lt"/>
              </a:rPr>
              <a:t>Uitwerking:</a:t>
            </a:r>
          </a:p>
          <a:p>
            <a:pPr lvl="1"/>
            <a:r>
              <a:rPr lang="nl-NL" dirty="0">
                <a:latin typeface="+mn-lt"/>
                <a:ea typeface="Verdana" panose="020B0604030504040204" pitchFamily="34" charset="0"/>
              </a:rPr>
              <a:t>Wet toekomst pensioenen van kracht per 1/7/2023. Uiterlijk 1/1/2028 moeten pensioenregelingen aan de nieuwe wetgeving voldoen. De huidige politieke discussies kunnen leiden tot aanpassingen en vertraging.</a:t>
            </a:r>
          </a:p>
          <a:p>
            <a:pPr lvl="1"/>
            <a:r>
              <a:rPr lang="nl-NL" dirty="0">
                <a:latin typeface="+mn-lt"/>
                <a:ea typeface="Verdana" panose="020B0604030504040204" pitchFamily="34" charset="0"/>
              </a:rPr>
              <a:t>Sociale partners nemen het voortouw. Pensioenfondsen zijn </a:t>
            </a:r>
            <a:r>
              <a:rPr lang="nl-NL" dirty="0">
                <a:latin typeface="+mn-lt"/>
              </a:rPr>
              <a:t>daarna aan zet  (waarbij het belang van alle deelnemers voorop staat).</a:t>
            </a:r>
          </a:p>
          <a:p>
            <a:pPr marL="457200" lvl="1" indent="0">
              <a:lnSpc>
                <a:spcPct val="80000"/>
              </a:lnSpc>
              <a:buNone/>
            </a:pPr>
            <a:endParaRPr lang="nl-NL" dirty="0">
              <a:latin typeface="+mn-lt"/>
            </a:endParaRPr>
          </a:p>
          <a:p>
            <a:endParaRPr lang="nl-NL" sz="2200" dirty="0"/>
          </a:p>
          <a:p>
            <a:endParaRPr lang="nl-NL" sz="2200" dirty="0"/>
          </a:p>
          <a:p>
            <a:endParaRPr lang="nl-NL" sz="2200" dirty="0"/>
          </a:p>
        </p:txBody>
      </p:sp>
    </p:spTree>
    <p:extLst>
      <p:ext uri="{BB962C8B-B14F-4D97-AF65-F5344CB8AC3E}">
        <p14:creationId xmlns:p14="http://schemas.microsoft.com/office/powerpoint/2010/main" val="20499728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12CE122D-82BE-D179-9C3E-9C810008B05A}"/>
              </a:ext>
            </a:extLst>
          </p:cNvPr>
          <p:cNvSpPr>
            <a:spLocks noGrp="1"/>
          </p:cNvSpPr>
          <p:nvPr>
            <p:ph type="title"/>
          </p:nvPr>
        </p:nvSpPr>
        <p:spPr/>
        <p:txBody>
          <a:bodyPr>
            <a:noAutofit/>
          </a:bodyPr>
          <a:lstStyle/>
          <a:p>
            <a:r>
              <a:rPr lang="nl-NL" dirty="0"/>
              <a:t>Het nieuwe pensioenstelsel </a:t>
            </a:r>
            <a:r>
              <a:rPr lang="nl-NL" sz="1800" dirty="0"/>
              <a:t>(3/7)</a:t>
            </a:r>
          </a:p>
        </p:txBody>
      </p:sp>
      <p:sp>
        <p:nvSpPr>
          <p:cNvPr id="2" name="Slide Number Placeholder 1">
            <a:extLst>
              <a:ext uri="{FF2B5EF4-FFF2-40B4-BE49-F238E27FC236}">
                <a16:creationId xmlns:a16="http://schemas.microsoft.com/office/drawing/2014/main" id="{613EAE67-1C07-41BE-A454-BEE4FD2A0959}"/>
              </a:ext>
            </a:extLst>
          </p:cNvPr>
          <p:cNvSpPr>
            <a:spLocks noGrp="1"/>
          </p:cNvSpPr>
          <p:nvPr>
            <p:ph type="sldNum" sz="quarter" idx="10"/>
          </p:nvPr>
        </p:nvSpPr>
        <p:spPr/>
        <p:txBody>
          <a:bodyPr/>
          <a:lstStyle/>
          <a:p>
            <a:fld id="{64C2789A-5A3C-4BC4-A27B-7BBE2AADD18C}" type="slidenum">
              <a:rPr lang="nl-NL" smtClean="0"/>
              <a:pPr/>
              <a:t>45</a:t>
            </a:fld>
            <a:endParaRPr lang="nl-NL" dirty="0"/>
          </a:p>
        </p:txBody>
      </p:sp>
      <p:sp>
        <p:nvSpPr>
          <p:cNvPr id="5" name="Content Placeholder 4">
            <a:extLst>
              <a:ext uri="{FF2B5EF4-FFF2-40B4-BE49-F238E27FC236}">
                <a16:creationId xmlns:a16="http://schemas.microsoft.com/office/drawing/2014/main" id="{7E9BD1B2-4752-4B73-815E-524B8F255019}"/>
              </a:ext>
            </a:extLst>
          </p:cNvPr>
          <p:cNvSpPr>
            <a:spLocks noGrp="1"/>
          </p:cNvSpPr>
          <p:nvPr>
            <p:ph idx="1"/>
          </p:nvPr>
        </p:nvSpPr>
        <p:spPr>
          <a:xfrm>
            <a:off x="457200" y="1844824"/>
            <a:ext cx="8229600" cy="4176464"/>
          </a:xfrm>
        </p:spPr>
        <p:txBody>
          <a:bodyPr tIns="0" bIns="0">
            <a:noAutofit/>
          </a:bodyPr>
          <a:lstStyle/>
          <a:p>
            <a:pPr>
              <a:lnSpc>
                <a:spcPct val="80000"/>
              </a:lnSpc>
            </a:pPr>
            <a:r>
              <a:rPr lang="nl-NL" sz="2200" dirty="0">
                <a:latin typeface="+mn-lt"/>
              </a:rPr>
              <a:t>Voor alle pensioenen van actieven, oud-werknemers en gepensioneerden zal gelden: gaat het goed met de economie en verdienen we geld met beleggen? Dan gaan pensioenen sneller omhoog. Gaat het minder goed? Dan gaan pensioenen sneller omlaag. Maar er blijven wel buffers om verlagingen van pensioenuitkeringen van gepensioneerden op te vangen. </a:t>
            </a:r>
          </a:p>
          <a:p>
            <a:pPr>
              <a:lnSpc>
                <a:spcPct val="80000"/>
              </a:lnSpc>
            </a:pPr>
            <a:r>
              <a:rPr lang="nl-NL" sz="2200" dirty="0">
                <a:latin typeface="+mn-lt"/>
              </a:rPr>
              <a:t>Wat verandert er niet:</a:t>
            </a:r>
            <a:r>
              <a:rPr lang="nl-NL" sz="2200" b="0" i="0" dirty="0">
                <a:solidFill>
                  <a:srgbClr val="313C47"/>
                </a:solidFill>
                <a:effectLst/>
                <a:latin typeface="+mn-lt"/>
              </a:rPr>
              <a:t>.</a:t>
            </a:r>
          </a:p>
          <a:p>
            <a:pPr lvl="1">
              <a:lnSpc>
                <a:spcPct val="80000"/>
              </a:lnSpc>
            </a:pPr>
            <a:r>
              <a:rPr lang="nl-NL" sz="2000" dirty="0">
                <a:latin typeface="+mn-lt"/>
                <a:ea typeface="Verdana" panose="020B0604030504040204" pitchFamily="34" charset="0"/>
              </a:rPr>
              <a:t>Pensioen blijft aanvulling op AOW.</a:t>
            </a:r>
          </a:p>
          <a:p>
            <a:pPr lvl="1">
              <a:lnSpc>
                <a:spcPct val="80000"/>
              </a:lnSpc>
            </a:pPr>
            <a:r>
              <a:rPr lang="nl-NL" sz="2000" dirty="0">
                <a:latin typeface="+mn-lt"/>
                <a:ea typeface="Verdana" panose="020B0604030504040204" pitchFamily="34" charset="0"/>
              </a:rPr>
              <a:t>Deelnemers krijgen pensioen zolang zij leven.</a:t>
            </a:r>
          </a:p>
          <a:p>
            <a:pPr lvl="1">
              <a:lnSpc>
                <a:spcPct val="80000"/>
              </a:lnSpc>
            </a:pPr>
            <a:r>
              <a:rPr lang="nl-NL" sz="2000" dirty="0">
                <a:latin typeface="+mn-lt"/>
                <a:ea typeface="Verdana" panose="020B0604030504040204" pitchFamily="34" charset="0"/>
              </a:rPr>
              <a:t>Kosten van pensioenen blijven relatief laag.</a:t>
            </a:r>
          </a:p>
          <a:p>
            <a:pPr lvl="1">
              <a:lnSpc>
                <a:spcPct val="80000"/>
              </a:lnSpc>
            </a:pPr>
            <a:r>
              <a:rPr lang="nl-NL" sz="2000" dirty="0">
                <a:latin typeface="+mn-lt"/>
                <a:ea typeface="Verdana" panose="020B0604030504040204" pitchFamily="34" charset="0"/>
              </a:rPr>
              <a:t>De fiscus stimuleert het opbouwen van pensioen.</a:t>
            </a:r>
          </a:p>
          <a:p>
            <a:pPr lvl="1">
              <a:lnSpc>
                <a:spcPct val="80000"/>
              </a:lnSpc>
            </a:pPr>
            <a:r>
              <a:rPr lang="nl-NL" sz="2000" dirty="0">
                <a:latin typeface="+mn-lt"/>
                <a:ea typeface="Verdana" panose="020B0604030504040204" pitchFamily="34" charset="0"/>
              </a:rPr>
              <a:t>Arbeidsongeschikten blijven pensioen opbouwen.</a:t>
            </a:r>
          </a:p>
          <a:p>
            <a:pPr lvl="1">
              <a:lnSpc>
                <a:spcPct val="80000"/>
              </a:lnSpc>
            </a:pPr>
            <a:r>
              <a:rPr lang="nl-NL" sz="2000" dirty="0">
                <a:latin typeface="+mn-lt"/>
                <a:ea typeface="Verdana" panose="020B0604030504040204" pitchFamily="34" charset="0"/>
              </a:rPr>
              <a:t>Nabestaandenpensioen blijft onderdeel van pensioenregelingen.</a:t>
            </a:r>
            <a:endParaRPr lang="nl-NL" sz="2000" dirty="0">
              <a:latin typeface="+mn-lt"/>
            </a:endParaRPr>
          </a:p>
          <a:p>
            <a:endParaRPr lang="nl-NL" sz="2200" dirty="0"/>
          </a:p>
          <a:p>
            <a:endParaRPr lang="nl-NL" sz="2200" dirty="0"/>
          </a:p>
          <a:p>
            <a:endParaRPr lang="nl-NL" sz="2200" dirty="0"/>
          </a:p>
        </p:txBody>
      </p:sp>
      <p:sp>
        <p:nvSpPr>
          <p:cNvPr id="8" name="Title 3">
            <a:extLst>
              <a:ext uri="{FF2B5EF4-FFF2-40B4-BE49-F238E27FC236}">
                <a16:creationId xmlns:a16="http://schemas.microsoft.com/office/drawing/2014/main" id="{9C8FE0D1-2533-DA83-65B7-37C133ADD1AC}"/>
              </a:ext>
            </a:extLst>
          </p:cNvPr>
          <p:cNvSpPr txBox="1">
            <a:spLocks/>
          </p:cNvSpPr>
          <p:nvPr/>
        </p:nvSpPr>
        <p:spPr>
          <a:xfrm>
            <a:off x="609600" y="629072"/>
            <a:ext cx="8229600" cy="99898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500" b="1" kern="1200">
                <a:solidFill>
                  <a:srgbClr val="008640"/>
                </a:solidFill>
                <a:latin typeface="Verdana" panose="020B0604030504040204" pitchFamily="34" charset="0"/>
                <a:ea typeface="Verdana" panose="020B0604030504040204" pitchFamily="34" charset="0"/>
                <a:cs typeface="Arial" panose="020B0604020202020204" pitchFamily="34" charset="0"/>
              </a:defRPr>
            </a:lvl1pPr>
          </a:lstStyle>
          <a:p>
            <a:endParaRPr lang="nl-NL" sz="3200" dirty="0"/>
          </a:p>
        </p:txBody>
      </p:sp>
    </p:spTree>
    <p:extLst>
      <p:ext uri="{BB962C8B-B14F-4D97-AF65-F5344CB8AC3E}">
        <p14:creationId xmlns:p14="http://schemas.microsoft.com/office/powerpoint/2010/main" val="1912951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12CE122D-82BE-D179-9C3E-9C810008B05A}"/>
              </a:ext>
            </a:extLst>
          </p:cNvPr>
          <p:cNvSpPr>
            <a:spLocks noGrp="1"/>
          </p:cNvSpPr>
          <p:nvPr>
            <p:ph type="title"/>
          </p:nvPr>
        </p:nvSpPr>
        <p:spPr/>
        <p:txBody>
          <a:bodyPr>
            <a:normAutofit/>
          </a:bodyPr>
          <a:lstStyle/>
          <a:p>
            <a:r>
              <a:rPr lang="nl-NL" sz="3600" dirty="0"/>
              <a:t>Het nieuwe pensioenstelsel </a:t>
            </a:r>
            <a:r>
              <a:rPr lang="nl-NL" sz="2000" dirty="0"/>
              <a:t>(4/7)</a:t>
            </a:r>
          </a:p>
        </p:txBody>
      </p:sp>
      <p:sp>
        <p:nvSpPr>
          <p:cNvPr id="2" name="Slide Number Placeholder 1">
            <a:extLst>
              <a:ext uri="{FF2B5EF4-FFF2-40B4-BE49-F238E27FC236}">
                <a16:creationId xmlns:a16="http://schemas.microsoft.com/office/drawing/2014/main" id="{613EAE67-1C07-41BE-A454-BEE4FD2A0959}"/>
              </a:ext>
            </a:extLst>
          </p:cNvPr>
          <p:cNvSpPr>
            <a:spLocks noGrp="1"/>
          </p:cNvSpPr>
          <p:nvPr>
            <p:ph type="sldNum" sz="quarter" idx="10"/>
          </p:nvPr>
        </p:nvSpPr>
        <p:spPr/>
        <p:txBody>
          <a:bodyPr/>
          <a:lstStyle/>
          <a:p>
            <a:fld id="{64C2789A-5A3C-4BC4-A27B-7BBE2AADD18C}" type="slidenum">
              <a:rPr lang="nl-NL" smtClean="0"/>
              <a:pPr/>
              <a:t>46</a:t>
            </a:fld>
            <a:endParaRPr lang="nl-NL" dirty="0"/>
          </a:p>
        </p:txBody>
      </p:sp>
      <p:sp>
        <p:nvSpPr>
          <p:cNvPr id="7" name="Tijdelijke aanduiding voor inhoud 6">
            <a:extLst>
              <a:ext uri="{FF2B5EF4-FFF2-40B4-BE49-F238E27FC236}">
                <a16:creationId xmlns:a16="http://schemas.microsoft.com/office/drawing/2014/main" id="{E0E6FDFD-CEEC-EF6C-F295-058C720070CB}"/>
              </a:ext>
            </a:extLst>
          </p:cNvPr>
          <p:cNvSpPr>
            <a:spLocks noGrp="1"/>
          </p:cNvSpPr>
          <p:nvPr>
            <p:ph idx="1"/>
          </p:nvPr>
        </p:nvSpPr>
        <p:spPr/>
        <p:txBody>
          <a:bodyPr/>
          <a:lstStyle/>
          <a:p>
            <a:endParaRPr lang="nl-NL"/>
          </a:p>
        </p:txBody>
      </p:sp>
      <p:sp>
        <p:nvSpPr>
          <p:cNvPr id="8" name="Title 3">
            <a:extLst>
              <a:ext uri="{FF2B5EF4-FFF2-40B4-BE49-F238E27FC236}">
                <a16:creationId xmlns:a16="http://schemas.microsoft.com/office/drawing/2014/main" id="{9C8FE0D1-2533-DA83-65B7-37C133ADD1AC}"/>
              </a:ext>
            </a:extLst>
          </p:cNvPr>
          <p:cNvSpPr txBox="1">
            <a:spLocks/>
          </p:cNvSpPr>
          <p:nvPr/>
        </p:nvSpPr>
        <p:spPr>
          <a:xfrm>
            <a:off x="609600" y="629072"/>
            <a:ext cx="8229600" cy="99898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500" b="1" kern="1200">
                <a:solidFill>
                  <a:srgbClr val="008640"/>
                </a:solidFill>
                <a:latin typeface="Verdana" panose="020B0604030504040204" pitchFamily="34" charset="0"/>
                <a:ea typeface="Verdana" panose="020B0604030504040204" pitchFamily="34" charset="0"/>
                <a:cs typeface="Arial" panose="020B0604020202020204" pitchFamily="34" charset="0"/>
              </a:defRPr>
            </a:lvl1pPr>
          </a:lstStyle>
          <a:p>
            <a:endParaRPr lang="nl-NL" sz="3200" dirty="0"/>
          </a:p>
        </p:txBody>
      </p:sp>
      <p:graphicFrame>
        <p:nvGraphicFramePr>
          <p:cNvPr id="6" name="Table 5">
            <a:extLst>
              <a:ext uri="{FF2B5EF4-FFF2-40B4-BE49-F238E27FC236}">
                <a16:creationId xmlns:a16="http://schemas.microsoft.com/office/drawing/2014/main" id="{650146E0-19E2-768E-CB08-78DD4282FE20}"/>
              </a:ext>
            </a:extLst>
          </p:cNvPr>
          <p:cNvGraphicFramePr>
            <a:graphicFrameLocks noGrp="1"/>
          </p:cNvGraphicFramePr>
          <p:nvPr>
            <p:extLst>
              <p:ext uri="{D42A27DB-BD31-4B8C-83A1-F6EECF244321}">
                <p14:modId xmlns:p14="http://schemas.microsoft.com/office/powerpoint/2010/main" val="3813378689"/>
              </p:ext>
            </p:extLst>
          </p:nvPr>
        </p:nvGraphicFramePr>
        <p:xfrm>
          <a:off x="468500" y="1780456"/>
          <a:ext cx="8229600" cy="4270503"/>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716011874"/>
                    </a:ext>
                  </a:extLst>
                </a:gridCol>
                <a:gridCol w="2070738">
                  <a:extLst>
                    <a:ext uri="{9D8B030D-6E8A-4147-A177-3AD203B41FA5}">
                      <a16:colId xmlns:a16="http://schemas.microsoft.com/office/drawing/2014/main" val="2849727923"/>
                    </a:ext>
                  </a:extLst>
                </a:gridCol>
                <a:gridCol w="2272662">
                  <a:extLst>
                    <a:ext uri="{9D8B030D-6E8A-4147-A177-3AD203B41FA5}">
                      <a16:colId xmlns:a16="http://schemas.microsoft.com/office/drawing/2014/main" val="2107829602"/>
                    </a:ext>
                  </a:extLst>
                </a:gridCol>
                <a:gridCol w="2171700">
                  <a:extLst>
                    <a:ext uri="{9D8B030D-6E8A-4147-A177-3AD203B41FA5}">
                      <a16:colId xmlns:a16="http://schemas.microsoft.com/office/drawing/2014/main" val="82516216"/>
                    </a:ext>
                  </a:extLst>
                </a:gridCol>
              </a:tblGrid>
              <a:tr h="5601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300" i="1" dirty="0">
                          <a:latin typeface="+mn-lt"/>
                        </a:rPr>
                        <a:t>Verschillen tussen pensioenregelingen</a:t>
                      </a:r>
                    </a:p>
                  </a:txBody>
                  <a:tcPr marL="83700" marR="83700" marT="41850" marB="41850">
                    <a:solidFill>
                      <a:srgbClr val="008752"/>
                    </a:solidFill>
                  </a:tcPr>
                </a:tc>
                <a:tc>
                  <a:txBody>
                    <a:bodyPr/>
                    <a:lstStyle/>
                    <a:p>
                      <a:r>
                        <a:rPr lang="nl-NL" sz="1300" dirty="0"/>
                        <a:t>Huidige Cargill middelloonregeling</a:t>
                      </a:r>
                    </a:p>
                  </a:txBody>
                  <a:tcPr marL="83700" marR="83700" marT="41850" marB="41850">
                    <a:solidFill>
                      <a:srgbClr val="008752"/>
                    </a:solidFill>
                  </a:tcPr>
                </a:tc>
                <a:tc>
                  <a:txBody>
                    <a:bodyPr/>
                    <a:lstStyle/>
                    <a:p>
                      <a:r>
                        <a:rPr lang="nl-NL" sz="1300" dirty="0"/>
                        <a:t>Solidaire Pensioenovereenkomst</a:t>
                      </a:r>
                    </a:p>
                  </a:txBody>
                  <a:tcPr marL="83700" marR="83700" marT="41850" marB="41850">
                    <a:solidFill>
                      <a:srgbClr val="008752"/>
                    </a:solidFill>
                  </a:tcPr>
                </a:tc>
                <a:tc>
                  <a:txBody>
                    <a:bodyPr/>
                    <a:lstStyle/>
                    <a:p>
                      <a:r>
                        <a:rPr lang="nl-NL" sz="1300" dirty="0"/>
                        <a:t>Flexibele Pensioenovereenkomst</a:t>
                      </a:r>
                    </a:p>
                  </a:txBody>
                  <a:tcPr marL="83700" marR="83700" marT="41850" marB="41850">
                    <a:solidFill>
                      <a:srgbClr val="008752"/>
                    </a:solidFill>
                  </a:tcPr>
                </a:tc>
                <a:extLst>
                  <a:ext uri="{0D108BD9-81ED-4DB2-BD59-A6C34878D82A}">
                    <a16:rowId xmlns:a16="http://schemas.microsoft.com/office/drawing/2014/main" val="3669931093"/>
                  </a:ext>
                </a:extLst>
              </a:tr>
              <a:tr h="474298">
                <a:tc>
                  <a:txBody>
                    <a:bodyPr/>
                    <a:lstStyle/>
                    <a:p>
                      <a:r>
                        <a:rPr lang="nl-NL" sz="1300" dirty="0"/>
                        <a:t>Premie inleg</a:t>
                      </a:r>
                    </a:p>
                  </a:txBody>
                  <a:tcPr marL="83700" marR="83700" marT="41850" marB="41850">
                    <a:solidFill>
                      <a:schemeClr val="bg1">
                        <a:lumMod val="85000"/>
                      </a:schemeClr>
                    </a:solidFill>
                  </a:tcPr>
                </a:tc>
                <a:tc>
                  <a:txBody>
                    <a:bodyPr/>
                    <a:lstStyle/>
                    <a:p>
                      <a:r>
                        <a:rPr lang="nl-NL" sz="1300" dirty="0"/>
                        <a:t>Volgt uit pensioentoezegging</a:t>
                      </a:r>
                    </a:p>
                  </a:txBody>
                  <a:tcPr marL="83700" marR="83700" marT="41850" marB="41850">
                    <a:solidFill>
                      <a:schemeClr val="bg1">
                        <a:lumMod val="85000"/>
                      </a:schemeClr>
                    </a:solidFill>
                  </a:tcPr>
                </a:tc>
                <a:tc gridSpan="2">
                  <a:txBody>
                    <a:bodyPr/>
                    <a:lstStyle/>
                    <a:p>
                      <a:pPr algn="ctr"/>
                      <a:r>
                        <a:rPr lang="nl-NL" sz="1300" dirty="0"/>
                        <a:t>Vast % pensioengrondslag deelnemer</a:t>
                      </a:r>
                    </a:p>
                  </a:txBody>
                  <a:tcPr marL="83700" marR="83700" marT="41850" marB="41850">
                    <a:solidFill>
                      <a:schemeClr val="bg1">
                        <a:lumMod val="85000"/>
                      </a:schemeClr>
                    </a:solidFill>
                  </a:tcPr>
                </a:tc>
                <a:tc hMerge="1">
                  <a:txBody>
                    <a:bodyPr/>
                    <a:lstStyle/>
                    <a:p>
                      <a:endParaRPr lang="nl-NL" dirty="0"/>
                    </a:p>
                  </a:txBody>
                  <a:tcPr/>
                </a:tc>
                <a:extLst>
                  <a:ext uri="{0D108BD9-81ED-4DB2-BD59-A6C34878D82A}">
                    <a16:rowId xmlns:a16="http://schemas.microsoft.com/office/drawing/2014/main" val="2643775223"/>
                  </a:ext>
                </a:extLst>
              </a:tr>
              <a:tr h="669597">
                <a:tc>
                  <a:txBody>
                    <a:bodyPr/>
                    <a:lstStyle/>
                    <a:p>
                      <a:r>
                        <a:rPr lang="nl-NL" sz="1300" dirty="0"/>
                        <a:t>Pensioenvermogen</a:t>
                      </a:r>
                    </a:p>
                  </a:txBody>
                  <a:tcPr marL="83700" marR="83700" marT="41850" marB="41850">
                    <a:solidFill>
                      <a:schemeClr val="bg1"/>
                    </a:solidFill>
                  </a:tcPr>
                </a:tc>
                <a:tc>
                  <a:txBody>
                    <a:bodyPr/>
                    <a:lstStyle/>
                    <a:p>
                      <a:r>
                        <a:rPr lang="nl-NL" sz="1300" dirty="0"/>
                        <a:t>Collectief</a:t>
                      </a:r>
                    </a:p>
                  </a:txBody>
                  <a:tcPr marL="83700" marR="83700" marT="41850" marB="41850">
                    <a:solidFill>
                      <a:schemeClr val="bg1"/>
                    </a:solidFill>
                  </a:tcPr>
                </a:tc>
                <a:tc>
                  <a:txBody>
                    <a:bodyPr/>
                    <a:lstStyle/>
                    <a:p>
                      <a:r>
                        <a:rPr lang="nl-NL" sz="1300" dirty="0"/>
                        <a:t>Deelnemers hebben aandeel in totaal vermogen (hun persoonlijk pensioenvermogen)</a:t>
                      </a:r>
                    </a:p>
                  </a:txBody>
                  <a:tcPr marL="83700" marR="83700" marT="41850" marB="41850">
                    <a:solidFill>
                      <a:schemeClr val="bg1"/>
                    </a:solidFill>
                  </a:tcPr>
                </a:tc>
                <a:tc>
                  <a:txBody>
                    <a:bodyPr/>
                    <a:lstStyle/>
                    <a:p>
                      <a:r>
                        <a:rPr lang="nl-NL" sz="1300" dirty="0"/>
                        <a:t>Deelnemers hebben individuele pensioenpot </a:t>
                      </a:r>
                    </a:p>
                  </a:txBody>
                  <a:tcPr marL="83700" marR="83700" marT="41850" marB="41850">
                    <a:solidFill>
                      <a:schemeClr val="bg1"/>
                    </a:solidFill>
                  </a:tcPr>
                </a:tc>
                <a:extLst>
                  <a:ext uri="{0D108BD9-81ED-4DB2-BD59-A6C34878D82A}">
                    <a16:rowId xmlns:a16="http://schemas.microsoft.com/office/drawing/2014/main" val="2770078246"/>
                  </a:ext>
                </a:extLst>
              </a:tr>
              <a:tr h="751239">
                <a:tc>
                  <a:txBody>
                    <a:bodyPr/>
                    <a:lstStyle/>
                    <a:p>
                      <a:r>
                        <a:rPr lang="nl-NL" sz="1300" dirty="0"/>
                        <a:t>Verdeling pensioenvermogen bij transitie</a:t>
                      </a:r>
                    </a:p>
                  </a:txBody>
                  <a:tcPr marL="83700" marR="83700" marT="41850" marB="41850">
                    <a:solidFill>
                      <a:schemeClr val="bg1">
                        <a:lumMod val="85000"/>
                      </a:schemeClr>
                    </a:solidFill>
                  </a:tcPr>
                </a:tc>
                <a:tc>
                  <a:txBody>
                    <a:bodyPr/>
                    <a:lstStyle/>
                    <a:p>
                      <a:r>
                        <a:rPr lang="nl-NL" sz="1300" dirty="0"/>
                        <a:t>N.v.t.</a:t>
                      </a:r>
                    </a:p>
                  </a:txBody>
                  <a:tcPr marL="83700" marR="83700" marT="41850" marB="41850">
                    <a:solidFill>
                      <a:schemeClr val="bg1">
                        <a:lumMod val="85000"/>
                      </a:schemeClr>
                    </a:solidFill>
                  </a:tcPr>
                </a:tc>
                <a:tc gridSpan="2">
                  <a:txBody>
                    <a:bodyPr/>
                    <a:lstStyle/>
                    <a:p>
                      <a:pPr algn="ctr"/>
                      <a:r>
                        <a:rPr lang="nl-NL" sz="1300" dirty="0"/>
                        <a:t>Het bij transitie aanwezige vermogen moet onder de deelnemers worden verdeeld</a:t>
                      </a:r>
                    </a:p>
                  </a:txBody>
                  <a:tcPr marL="83700" marR="83700" marT="41850" marB="41850">
                    <a:solidFill>
                      <a:schemeClr val="bg1">
                        <a:lumMod val="85000"/>
                      </a:schemeClr>
                    </a:solidFill>
                  </a:tcPr>
                </a:tc>
                <a:tc hMerge="1">
                  <a:txBody>
                    <a:bodyPr/>
                    <a:lstStyle/>
                    <a:p>
                      <a:endParaRPr lang="nl-NL" dirty="0"/>
                    </a:p>
                  </a:txBody>
                  <a:tcPr/>
                </a:tc>
                <a:extLst>
                  <a:ext uri="{0D108BD9-81ED-4DB2-BD59-A6C34878D82A}">
                    <a16:rowId xmlns:a16="http://schemas.microsoft.com/office/drawing/2014/main" val="1958628134"/>
                  </a:ext>
                </a:extLst>
              </a:tr>
              <a:tr h="528650">
                <a:tc>
                  <a:txBody>
                    <a:bodyPr/>
                    <a:lstStyle/>
                    <a:p>
                      <a:r>
                        <a:rPr lang="nl-NL" sz="1300" dirty="0"/>
                        <a:t>Beleggingsrendement</a:t>
                      </a:r>
                    </a:p>
                  </a:txBody>
                  <a:tcPr marL="83700" marR="83700" marT="41850" marB="41850">
                    <a:solidFill>
                      <a:schemeClr val="bg1"/>
                    </a:solidFill>
                  </a:tcPr>
                </a:tc>
                <a:tc>
                  <a:txBody>
                    <a:bodyPr/>
                    <a:lstStyle/>
                    <a:p>
                      <a:r>
                        <a:rPr lang="nl-NL" sz="1300" dirty="0"/>
                        <a:t>Collectief</a:t>
                      </a:r>
                    </a:p>
                  </a:txBody>
                  <a:tcPr marL="83700" marR="83700" marT="41850" marB="41850">
                    <a:solidFill>
                      <a:schemeClr val="bg1"/>
                    </a:solidFill>
                  </a:tcPr>
                </a:tc>
                <a:tc>
                  <a:txBody>
                    <a:bodyPr/>
                    <a:lstStyle/>
                    <a:p>
                      <a:r>
                        <a:rPr lang="nl-NL" sz="1300" dirty="0"/>
                        <a:t>Leeftijdsafhankelijk toegerekend</a:t>
                      </a:r>
                    </a:p>
                  </a:txBody>
                  <a:tcPr marL="83700" marR="83700" marT="41850" marB="41850">
                    <a:solidFill>
                      <a:schemeClr val="bg1"/>
                    </a:solidFill>
                  </a:tcPr>
                </a:tc>
                <a:tc>
                  <a:txBody>
                    <a:bodyPr/>
                    <a:lstStyle/>
                    <a:p>
                      <a:r>
                        <a:rPr lang="nl-NL" sz="1300" dirty="0"/>
                        <a:t>Individueel</a:t>
                      </a:r>
                    </a:p>
                  </a:txBody>
                  <a:tcPr marL="83700" marR="83700" marT="41850" marB="41850">
                    <a:solidFill>
                      <a:schemeClr val="bg1"/>
                    </a:solidFill>
                  </a:tcPr>
                </a:tc>
                <a:extLst>
                  <a:ext uri="{0D108BD9-81ED-4DB2-BD59-A6C34878D82A}">
                    <a16:rowId xmlns:a16="http://schemas.microsoft.com/office/drawing/2014/main" val="2763386723"/>
                  </a:ext>
                </a:extLst>
              </a:tr>
              <a:tr h="1061839">
                <a:tc>
                  <a:txBody>
                    <a:bodyPr/>
                    <a:lstStyle/>
                    <a:p>
                      <a:r>
                        <a:rPr lang="nl-NL" sz="1300" dirty="0"/>
                        <a:t>Pensioenuitkeringen</a:t>
                      </a:r>
                    </a:p>
                  </a:txBody>
                  <a:tcPr marL="83700" marR="83700" marT="41850" marB="41850">
                    <a:solidFill>
                      <a:schemeClr val="bg1">
                        <a:lumMod val="85000"/>
                      </a:schemeClr>
                    </a:solidFill>
                  </a:tcPr>
                </a:tc>
                <a:tc>
                  <a:txBody>
                    <a:bodyPr/>
                    <a:lstStyle/>
                    <a:p>
                      <a:r>
                        <a:rPr lang="nl-NL" sz="1300" dirty="0"/>
                        <a:t>Vast; worden verhoogd (maximaal 50% CPI) of verlaagd afhankelijk van financiële positie van het fonds.</a:t>
                      </a:r>
                    </a:p>
                  </a:txBody>
                  <a:tcPr marL="83700" marR="83700" marT="41850" marB="41850">
                    <a:solidFill>
                      <a:schemeClr val="bg1">
                        <a:lumMod val="85000"/>
                      </a:schemeClr>
                    </a:solidFill>
                  </a:tcPr>
                </a:tc>
                <a:tc>
                  <a:txBody>
                    <a:bodyPr/>
                    <a:lstStyle/>
                    <a:p>
                      <a:r>
                        <a:rPr lang="nl-NL" sz="1300" dirty="0"/>
                        <a:t>Variabel; afhankelijk van met name het jaarlijkse beleggingsrendement.</a:t>
                      </a:r>
                    </a:p>
                  </a:txBody>
                  <a:tcPr marL="83700" marR="83700" marT="41850" marB="41850">
                    <a:solidFill>
                      <a:schemeClr val="bg1">
                        <a:lumMod val="85000"/>
                      </a:schemeClr>
                    </a:solidFill>
                  </a:tcPr>
                </a:tc>
                <a:tc>
                  <a:txBody>
                    <a:bodyPr/>
                    <a:lstStyle/>
                    <a:p>
                      <a:r>
                        <a:rPr lang="nl-NL" sz="1300" dirty="0"/>
                        <a:t>Vast of variabel naar keuze. Variabele uitkering afhankelijk van met name het jaarlijkse beleggingsrendement.</a:t>
                      </a:r>
                    </a:p>
                  </a:txBody>
                  <a:tcPr marL="83700" marR="83700" marT="41850" marB="41850">
                    <a:solidFill>
                      <a:schemeClr val="bg1">
                        <a:lumMod val="85000"/>
                      </a:schemeClr>
                    </a:solidFill>
                  </a:tcPr>
                </a:tc>
                <a:extLst>
                  <a:ext uri="{0D108BD9-81ED-4DB2-BD59-A6C34878D82A}">
                    <a16:rowId xmlns:a16="http://schemas.microsoft.com/office/drawing/2014/main" val="1386396460"/>
                  </a:ext>
                </a:extLst>
              </a:tr>
            </a:tbl>
          </a:graphicData>
        </a:graphic>
      </p:graphicFrame>
    </p:spTree>
    <p:extLst>
      <p:ext uri="{BB962C8B-B14F-4D97-AF65-F5344CB8AC3E}">
        <p14:creationId xmlns:p14="http://schemas.microsoft.com/office/powerpoint/2010/main" val="553772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12CE122D-82BE-D179-9C3E-9C810008B05A}"/>
              </a:ext>
            </a:extLst>
          </p:cNvPr>
          <p:cNvSpPr>
            <a:spLocks noGrp="1"/>
          </p:cNvSpPr>
          <p:nvPr>
            <p:ph type="title"/>
          </p:nvPr>
        </p:nvSpPr>
        <p:spPr/>
        <p:txBody>
          <a:bodyPr>
            <a:normAutofit/>
          </a:bodyPr>
          <a:lstStyle/>
          <a:p>
            <a:r>
              <a:rPr lang="nl-NL" sz="3600" dirty="0"/>
              <a:t>Het nieuwe pensioenstelsel </a:t>
            </a:r>
            <a:r>
              <a:rPr lang="nl-NL" sz="2000" dirty="0"/>
              <a:t>(5/7)</a:t>
            </a:r>
          </a:p>
        </p:txBody>
      </p:sp>
      <p:sp>
        <p:nvSpPr>
          <p:cNvPr id="2" name="Slide Number Placeholder 1">
            <a:extLst>
              <a:ext uri="{FF2B5EF4-FFF2-40B4-BE49-F238E27FC236}">
                <a16:creationId xmlns:a16="http://schemas.microsoft.com/office/drawing/2014/main" id="{613EAE67-1C07-41BE-A454-BEE4FD2A0959}"/>
              </a:ext>
            </a:extLst>
          </p:cNvPr>
          <p:cNvSpPr>
            <a:spLocks noGrp="1"/>
          </p:cNvSpPr>
          <p:nvPr>
            <p:ph type="sldNum" sz="quarter" idx="10"/>
          </p:nvPr>
        </p:nvSpPr>
        <p:spPr/>
        <p:txBody>
          <a:bodyPr/>
          <a:lstStyle/>
          <a:p>
            <a:fld id="{64C2789A-5A3C-4BC4-A27B-7BBE2AADD18C}" type="slidenum">
              <a:rPr lang="nl-NL" smtClean="0"/>
              <a:pPr/>
              <a:t>47</a:t>
            </a:fld>
            <a:endParaRPr lang="nl-NL" dirty="0"/>
          </a:p>
        </p:txBody>
      </p:sp>
      <p:sp>
        <p:nvSpPr>
          <p:cNvPr id="8" name="Title 3">
            <a:extLst>
              <a:ext uri="{FF2B5EF4-FFF2-40B4-BE49-F238E27FC236}">
                <a16:creationId xmlns:a16="http://schemas.microsoft.com/office/drawing/2014/main" id="{9C8FE0D1-2533-DA83-65B7-37C133ADD1AC}"/>
              </a:ext>
            </a:extLst>
          </p:cNvPr>
          <p:cNvSpPr txBox="1">
            <a:spLocks/>
          </p:cNvSpPr>
          <p:nvPr/>
        </p:nvSpPr>
        <p:spPr>
          <a:xfrm>
            <a:off x="609600" y="629072"/>
            <a:ext cx="8229600" cy="998984"/>
          </a:xfrm>
          <a:prstGeom prst="rect">
            <a:avLst/>
          </a:prstGeom>
        </p:spPr>
        <p:txBody>
          <a:bodyPr vert="horz" lIns="91440" tIns="45720" rIns="91440" bIns="45720" rtlCol="0" anchor="ctr">
            <a:noAutofit/>
          </a:bodyPr>
          <a:lstStyle>
            <a:lvl1pPr algn="l" defTabSz="914400" rtl="0" eaLnBrk="1" latinLnBrk="0" hangingPunct="1">
              <a:spcBef>
                <a:spcPct val="0"/>
              </a:spcBef>
              <a:buNone/>
              <a:defRPr sz="3500" b="1" kern="1200">
                <a:solidFill>
                  <a:srgbClr val="008640"/>
                </a:solidFill>
                <a:latin typeface="Verdana" panose="020B0604030504040204" pitchFamily="34" charset="0"/>
                <a:ea typeface="Verdana" panose="020B0604030504040204" pitchFamily="34" charset="0"/>
                <a:cs typeface="Arial" panose="020B0604020202020204" pitchFamily="34" charset="0"/>
              </a:defRPr>
            </a:lvl1pPr>
          </a:lstStyle>
          <a:p>
            <a:endParaRPr lang="nl-NL" sz="3200" dirty="0"/>
          </a:p>
        </p:txBody>
      </p:sp>
      <p:graphicFrame>
        <p:nvGraphicFramePr>
          <p:cNvPr id="6" name="Table 5">
            <a:extLst>
              <a:ext uri="{FF2B5EF4-FFF2-40B4-BE49-F238E27FC236}">
                <a16:creationId xmlns:a16="http://schemas.microsoft.com/office/drawing/2014/main" id="{650146E0-19E2-768E-CB08-78DD4282FE20}"/>
              </a:ext>
            </a:extLst>
          </p:cNvPr>
          <p:cNvGraphicFramePr>
            <a:graphicFrameLocks noGrp="1"/>
          </p:cNvGraphicFramePr>
          <p:nvPr>
            <p:extLst>
              <p:ext uri="{D42A27DB-BD31-4B8C-83A1-F6EECF244321}">
                <p14:modId xmlns:p14="http://schemas.microsoft.com/office/powerpoint/2010/main" val="588196017"/>
              </p:ext>
            </p:extLst>
          </p:nvPr>
        </p:nvGraphicFramePr>
        <p:xfrm>
          <a:off x="468500" y="1829829"/>
          <a:ext cx="8229600" cy="1959211"/>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716011874"/>
                    </a:ext>
                  </a:extLst>
                </a:gridCol>
                <a:gridCol w="2070738">
                  <a:extLst>
                    <a:ext uri="{9D8B030D-6E8A-4147-A177-3AD203B41FA5}">
                      <a16:colId xmlns:a16="http://schemas.microsoft.com/office/drawing/2014/main" val="2849727923"/>
                    </a:ext>
                  </a:extLst>
                </a:gridCol>
                <a:gridCol w="2272662">
                  <a:extLst>
                    <a:ext uri="{9D8B030D-6E8A-4147-A177-3AD203B41FA5}">
                      <a16:colId xmlns:a16="http://schemas.microsoft.com/office/drawing/2014/main" val="2107829602"/>
                    </a:ext>
                  </a:extLst>
                </a:gridCol>
                <a:gridCol w="2171700">
                  <a:extLst>
                    <a:ext uri="{9D8B030D-6E8A-4147-A177-3AD203B41FA5}">
                      <a16:colId xmlns:a16="http://schemas.microsoft.com/office/drawing/2014/main" val="82516216"/>
                    </a:ext>
                  </a:extLst>
                </a:gridCol>
              </a:tblGrid>
              <a:tr h="5601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300" i="1" dirty="0">
                          <a:latin typeface="+mn-lt"/>
                        </a:rPr>
                        <a:t>Verschillen tussen pensioenregelingen</a:t>
                      </a:r>
                    </a:p>
                  </a:txBody>
                  <a:tcPr marL="83700" marR="83700" marT="41850" marB="41850">
                    <a:solidFill>
                      <a:srgbClr val="008752"/>
                    </a:solidFill>
                  </a:tcPr>
                </a:tc>
                <a:tc>
                  <a:txBody>
                    <a:bodyPr/>
                    <a:lstStyle/>
                    <a:p>
                      <a:r>
                        <a:rPr lang="nl-NL" sz="1300" dirty="0"/>
                        <a:t>Huidige Cargill middelloonregeling</a:t>
                      </a:r>
                    </a:p>
                  </a:txBody>
                  <a:tcPr marL="83700" marR="83700" marT="41850" marB="41850">
                    <a:solidFill>
                      <a:srgbClr val="008752"/>
                    </a:solidFill>
                  </a:tcPr>
                </a:tc>
                <a:tc>
                  <a:txBody>
                    <a:bodyPr/>
                    <a:lstStyle/>
                    <a:p>
                      <a:r>
                        <a:rPr lang="nl-NL" sz="1300" dirty="0"/>
                        <a:t>Solidaire Pensioenovereenkomst</a:t>
                      </a:r>
                    </a:p>
                  </a:txBody>
                  <a:tcPr marL="83700" marR="83700" marT="41850" marB="41850">
                    <a:solidFill>
                      <a:srgbClr val="008752"/>
                    </a:solidFill>
                  </a:tcPr>
                </a:tc>
                <a:tc>
                  <a:txBody>
                    <a:bodyPr/>
                    <a:lstStyle/>
                    <a:p>
                      <a:r>
                        <a:rPr lang="nl-NL" sz="1300" dirty="0"/>
                        <a:t>Flexibele Pensioenovereenkomst</a:t>
                      </a:r>
                    </a:p>
                  </a:txBody>
                  <a:tcPr marL="83700" marR="83700" marT="41850" marB="41850">
                    <a:solidFill>
                      <a:srgbClr val="008752"/>
                    </a:solidFill>
                  </a:tcPr>
                </a:tc>
                <a:extLst>
                  <a:ext uri="{0D108BD9-81ED-4DB2-BD59-A6C34878D82A}">
                    <a16:rowId xmlns:a16="http://schemas.microsoft.com/office/drawing/2014/main" val="3669931093"/>
                  </a:ext>
                </a:extLst>
              </a:tr>
              <a:tr h="687203">
                <a:tc>
                  <a:txBody>
                    <a:bodyPr/>
                    <a:lstStyle/>
                    <a:p>
                      <a:r>
                        <a:rPr lang="nl-NL" sz="1300" dirty="0"/>
                        <a:t>Solidariteitsreserve</a:t>
                      </a:r>
                    </a:p>
                  </a:txBody>
                  <a:tcPr marL="83700" marR="83700" marT="41850" marB="41850">
                    <a:solidFill>
                      <a:schemeClr val="bg1"/>
                    </a:solidFill>
                  </a:tcPr>
                </a:tc>
                <a:tc>
                  <a:txBody>
                    <a:bodyPr/>
                    <a:lstStyle/>
                    <a:p>
                      <a:r>
                        <a:rPr lang="nl-NL" sz="1300" dirty="0"/>
                        <a:t>N.v.t. Maar hoge buffers wettelijk vereist.</a:t>
                      </a:r>
                    </a:p>
                  </a:txBody>
                  <a:tcPr marL="83700" marR="83700" marT="41850" marB="41850">
                    <a:solidFill>
                      <a:schemeClr val="bg1"/>
                    </a:solidFill>
                  </a:tcPr>
                </a:tc>
                <a:tc>
                  <a:txBody>
                    <a:bodyPr/>
                    <a:lstStyle/>
                    <a:p>
                      <a:r>
                        <a:rPr lang="nl-NL" sz="1300" dirty="0"/>
                        <a:t>Verplicht. Wordt gebruikt om grote swings in jaarlijkse uitkering te voorkomen. </a:t>
                      </a:r>
                    </a:p>
                  </a:txBody>
                  <a:tcPr marL="83700" marR="83700" marT="41850" marB="41850">
                    <a:solidFill>
                      <a:schemeClr val="bg1"/>
                    </a:solidFill>
                  </a:tcPr>
                </a:tc>
                <a:tc>
                  <a:txBody>
                    <a:bodyPr/>
                    <a:lstStyle/>
                    <a:p>
                      <a:r>
                        <a:rPr lang="nl-NL" sz="1300" dirty="0"/>
                        <a:t>Optioneel (risicodelingsreserve)</a:t>
                      </a:r>
                    </a:p>
                  </a:txBody>
                  <a:tcPr marL="83700" marR="83700" marT="41850" marB="41850">
                    <a:solidFill>
                      <a:schemeClr val="bg1"/>
                    </a:solidFill>
                  </a:tcPr>
                </a:tc>
                <a:extLst>
                  <a:ext uri="{0D108BD9-81ED-4DB2-BD59-A6C34878D82A}">
                    <a16:rowId xmlns:a16="http://schemas.microsoft.com/office/drawing/2014/main" val="2619736781"/>
                  </a:ext>
                </a:extLst>
              </a:tr>
              <a:tr h="711814">
                <a:tc>
                  <a:txBody>
                    <a:bodyPr/>
                    <a:lstStyle/>
                    <a:p>
                      <a:r>
                        <a:rPr lang="nl-NL" sz="1300" dirty="0"/>
                        <a:t>Compensatiereserve</a:t>
                      </a:r>
                    </a:p>
                  </a:txBody>
                  <a:tcPr marL="83700" marR="83700" marT="41850" marB="41850">
                    <a:solidFill>
                      <a:schemeClr val="bg1">
                        <a:lumMod val="85000"/>
                      </a:schemeClr>
                    </a:solidFill>
                  </a:tcPr>
                </a:tc>
                <a:tc>
                  <a:txBody>
                    <a:bodyPr/>
                    <a:lstStyle/>
                    <a:p>
                      <a:r>
                        <a:rPr lang="nl-NL" sz="1300" dirty="0"/>
                        <a:t>N.v.t.</a:t>
                      </a:r>
                    </a:p>
                  </a:txBody>
                  <a:tcPr marL="83700" marR="83700" marT="41850" marB="41850">
                    <a:solidFill>
                      <a:schemeClr val="bg1">
                        <a:lumMod val="85000"/>
                      </a:schemeClr>
                    </a:solidFill>
                  </a:tcPr>
                </a:tc>
                <a:tc>
                  <a:txBody>
                    <a:bodyPr/>
                    <a:lstStyle/>
                    <a:p>
                      <a:r>
                        <a:rPr lang="nl-NL" sz="1300" dirty="0"/>
                        <a:t>Optioneel. Wordt gebruikt voor compensatie afschaffing doorsneepremie.</a:t>
                      </a:r>
                    </a:p>
                  </a:txBody>
                  <a:tcPr marL="83700" marR="83700" marT="41850" marB="41850">
                    <a:solidFill>
                      <a:schemeClr val="bg1">
                        <a:lumMod val="85000"/>
                      </a:schemeClr>
                    </a:solidFill>
                  </a:tcPr>
                </a:tc>
                <a:tc>
                  <a:txBody>
                    <a:bodyPr/>
                    <a:lstStyle/>
                    <a:p>
                      <a:r>
                        <a:rPr lang="nl-NL" sz="1300" dirty="0"/>
                        <a:t>N.v.t.</a:t>
                      </a:r>
                    </a:p>
                  </a:txBody>
                  <a:tcPr marL="83700" marR="83700" marT="41850" marB="41850">
                    <a:solidFill>
                      <a:schemeClr val="bg1">
                        <a:lumMod val="85000"/>
                      </a:schemeClr>
                    </a:solidFill>
                  </a:tcPr>
                </a:tc>
                <a:extLst>
                  <a:ext uri="{0D108BD9-81ED-4DB2-BD59-A6C34878D82A}">
                    <a16:rowId xmlns:a16="http://schemas.microsoft.com/office/drawing/2014/main" val="4099749016"/>
                  </a:ext>
                </a:extLst>
              </a:tr>
            </a:tbl>
          </a:graphicData>
        </a:graphic>
      </p:graphicFrame>
    </p:spTree>
    <p:extLst>
      <p:ext uri="{BB962C8B-B14F-4D97-AF65-F5344CB8AC3E}">
        <p14:creationId xmlns:p14="http://schemas.microsoft.com/office/powerpoint/2010/main" val="19651306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A5004E-2088-B7AC-66F8-5FE5829D13E4}"/>
              </a:ext>
            </a:extLst>
          </p:cNvPr>
          <p:cNvSpPr>
            <a:spLocks noGrp="1"/>
          </p:cNvSpPr>
          <p:nvPr>
            <p:ph type="title"/>
          </p:nvPr>
        </p:nvSpPr>
        <p:spPr/>
        <p:txBody>
          <a:bodyPr/>
          <a:lstStyle/>
          <a:p>
            <a:r>
              <a:rPr lang="nl-NL" dirty="0"/>
              <a:t>Het nieuwe pensioenstelsel </a:t>
            </a:r>
            <a:r>
              <a:rPr lang="nl-NL" sz="1800" dirty="0"/>
              <a:t>(6/7)</a:t>
            </a:r>
            <a:endParaRPr lang="nl-NL" dirty="0"/>
          </a:p>
        </p:txBody>
      </p:sp>
      <p:sp>
        <p:nvSpPr>
          <p:cNvPr id="3" name="Tijdelijke aanduiding voor dianummer 2">
            <a:extLst>
              <a:ext uri="{FF2B5EF4-FFF2-40B4-BE49-F238E27FC236}">
                <a16:creationId xmlns:a16="http://schemas.microsoft.com/office/drawing/2014/main" id="{43536DC1-EFCC-64FD-2001-F1134D42B1F2}"/>
              </a:ext>
            </a:extLst>
          </p:cNvPr>
          <p:cNvSpPr>
            <a:spLocks noGrp="1"/>
          </p:cNvSpPr>
          <p:nvPr>
            <p:ph type="sldNum" sz="quarter" idx="10"/>
          </p:nvPr>
        </p:nvSpPr>
        <p:spPr/>
        <p:txBody>
          <a:bodyPr/>
          <a:lstStyle/>
          <a:p>
            <a:fld id="{64C2789A-5A3C-4BC4-A27B-7BBE2AADD18C}" type="slidenum">
              <a:rPr lang="nl-NL" smtClean="0"/>
              <a:pPr/>
              <a:t>48</a:t>
            </a:fld>
            <a:endParaRPr lang="nl-NL" dirty="0"/>
          </a:p>
        </p:txBody>
      </p:sp>
      <p:sp>
        <p:nvSpPr>
          <p:cNvPr id="4" name="Tijdelijke aanduiding voor inhoud 3">
            <a:extLst>
              <a:ext uri="{FF2B5EF4-FFF2-40B4-BE49-F238E27FC236}">
                <a16:creationId xmlns:a16="http://schemas.microsoft.com/office/drawing/2014/main" id="{D2B971F5-2EB4-785C-7F8B-A5AFC47AEA5C}"/>
              </a:ext>
            </a:extLst>
          </p:cNvPr>
          <p:cNvSpPr>
            <a:spLocks noGrp="1"/>
          </p:cNvSpPr>
          <p:nvPr>
            <p:ph idx="1"/>
          </p:nvPr>
        </p:nvSpPr>
        <p:spPr>
          <a:xfrm>
            <a:off x="457200" y="1780017"/>
            <a:ext cx="8229600" cy="4594110"/>
          </a:xfrm>
        </p:spPr>
        <p:txBody>
          <a:bodyPr tIns="0" bIns="0">
            <a:noAutofit/>
          </a:bodyPr>
          <a:lstStyle/>
          <a:p>
            <a:r>
              <a:rPr lang="nl-NL" sz="2200" dirty="0">
                <a:solidFill>
                  <a:srgbClr val="000000"/>
                </a:solidFill>
              </a:rPr>
              <a:t>Het bestuur van het fonds heeft de wettelijke plicht om de belangen van alle deelnemers goed, op evenwichtige wijze, te behartigen. </a:t>
            </a:r>
          </a:p>
          <a:p>
            <a:r>
              <a:rPr lang="nl-NL" sz="2200" dirty="0">
                <a:solidFill>
                  <a:srgbClr val="000000"/>
                </a:solidFill>
              </a:rPr>
              <a:t>Voor de transitie naar het nieuwe pensioenstelsel geldt een verzwaarde rol voor het verantwoordingsorgaan. Het verantwoordingsorgaan heeft een adviesrecht voor een evenwichtige transitie en er geldt ook een regulier adviesrecht voor het uitvoeringsreglement (incl. afspraken over een eventuele solidariteitsreserve), invaren en het communicatiebeleid. </a:t>
            </a:r>
            <a:endParaRPr lang="nl-NL" sz="2200" b="0" i="0" u="none" strike="noStrike" dirty="0">
              <a:solidFill>
                <a:srgbClr val="000000"/>
              </a:solidFill>
              <a:effectLst/>
            </a:endParaRPr>
          </a:p>
          <a:p>
            <a:pPr marL="0" indent="0">
              <a:buNone/>
            </a:pPr>
            <a:endParaRPr lang="nl-NL" sz="2200" dirty="0"/>
          </a:p>
        </p:txBody>
      </p:sp>
    </p:spTree>
    <p:extLst>
      <p:ext uri="{BB962C8B-B14F-4D97-AF65-F5344CB8AC3E}">
        <p14:creationId xmlns:p14="http://schemas.microsoft.com/office/powerpoint/2010/main" val="3056599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A5004E-2088-B7AC-66F8-5FE5829D13E4}"/>
              </a:ext>
            </a:extLst>
          </p:cNvPr>
          <p:cNvSpPr>
            <a:spLocks noGrp="1"/>
          </p:cNvSpPr>
          <p:nvPr>
            <p:ph type="title"/>
          </p:nvPr>
        </p:nvSpPr>
        <p:spPr/>
        <p:txBody>
          <a:bodyPr/>
          <a:lstStyle/>
          <a:p>
            <a:r>
              <a:rPr lang="nl-NL" dirty="0"/>
              <a:t>Het nieuwe pensioenstelsel </a:t>
            </a:r>
            <a:r>
              <a:rPr lang="nl-NL" sz="1800" dirty="0"/>
              <a:t>(7/7)</a:t>
            </a:r>
            <a:endParaRPr lang="nl-NL" dirty="0"/>
          </a:p>
        </p:txBody>
      </p:sp>
      <p:sp>
        <p:nvSpPr>
          <p:cNvPr id="3" name="Tijdelijke aanduiding voor dianummer 2">
            <a:extLst>
              <a:ext uri="{FF2B5EF4-FFF2-40B4-BE49-F238E27FC236}">
                <a16:creationId xmlns:a16="http://schemas.microsoft.com/office/drawing/2014/main" id="{43536DC1-EFCC-64FD-2001-F1134D42B1F2}"/>
              </a:ext>
            </a:extLst>
          </p:cNvPr>
          <p:cNvSpPr>
            <a:spLocks noGrp="1"/>
          </p:cNvSpPr>
          <p:nvPr>
            <p:ph type="sldNum" sz="quarter" idx="10"/>
          </p:nvPr>
        </p:nvSpPr>
        <p:spPr/>
        <p:txBody>
          <a:bodyPr/>
          <a:lstStyle/>
          <a:p>
            <a:fld id="{64C2789A-5A3C-4BC4-A27B-7BBE2AADD18C}" type="slidenum">
              <a:rPr lang="nl-NL" smtClean="0"/>
              <a:pPr/>
              <a:t>49</a:t>
            </a:fld>
            <a:endParaRPr lang="nl-NL" dirty="0"/>
          </a:p>
        </p:txBody>
      </p:sp>
      <p:sp>
        <p:nvSpPr>
          <p:cNvPr id="4" name="Tijdelijke aanduiding voor inhoud 3">
            <a:extLst>
              <a:ext uri="{FF2B5EF4-FFF2-40B4-BE49-F238E27FC236}">
                <a16:creationId xmlns:a16="http://schemas.microsoft.com/office/drawing/2014/main" id="{D2B971F5-2EB4-785C-7F8B-A5AFC47AEA5C}"/>
              </a:ext>
            </a:extLst>
          </p:cNvPr>
          <p:cNvSpPr>
            <a:spLocks noGrp="1"/>
          </p:cNvSpPr>
          <p:nvPr>
            <p:ph idx="1"/>
          </p:nvPr>
        </p:nvSpPr>
        <p:spPr>
          <a:xfrm>
            <a:off x="457200" y="1772816"/>
            <a:ext cx="8229600" cy="4176464"/>
          </a:xfrm>
        </p:spPr>
        <p:txBody>
          <a:bodyPr tIns="0" bIns="0">
            <a:noAutofit/>
          </a:bodyPr>
          <a:lstStyle/>
          <a:p>
            <a:pPr algn="l"/>
            <a:r>
              <a:rPr lang="nl-NL" sz="2200" b="0" i="0" u="none" strike="noStrike" dirty="0">
                <a:solidFill>
                  <a:srgbClr val="000000"/>
                </a:solidFill>
                <a:effectLst/>
                <a:latin typeface="Meta Sans"/>
              </a:rPr>
              <a:t>Een vereniging van pensioengerechtigden en/of van gewezen deelnemers moet door sociale partners in de gelegenheid worden gesteld om gebruik te maken van hun </a:t>
            </a:r>
            <a:r>
              <a:rPr lang="nl-NL" sz="2200" b="0" i="0" u="none" strike="noStrike" dirty="0" err="1">
                <a:solidFill>
                  <a:srgbClr val="000000"/>
                </a:solidFill>
                <a:effectLst/>
                <a:latin typeface="Meta Sans"/>
              </a:rPr>
              <a:t>hoorrecht</a:t>
            </a:r>
            <a:r>
              <a:rPr lang="nl-NL" sz="2200" b="0" i="0" u="none" strike="noStrike" dirty="0">
                <a:solidFill>
                  <a:srgbClr val="000000"/>
                </a:solidFill>
                <a:effectLst/>
                <a:latin typeface="Meta Sans"/>
              </a:rPr>
              <a:t>. Dat moet tijdig gebeuren zodat deze inbreng </a:t>
            </a:r>
            <a:r>
              <a:rPr lang="nl-NL" sz="2200" dirty="0">
                <a:solidFill>
                  <a:srgbClr val="000000"/>
                </a:solidFill>
                <a:latin typeface="Meta Sans"/>
              </a:rPr>
              <a:t>v</a:t>
            </a:r>
            <a:r>
              <a:rPr lang="nl-NL" sz="2200" b="0" i="0" u="none" strike="noStrike" dirty="0">
                <a:solidFill>
                  <a:srgbClr val="000000"/>
                </a:solidFill>
                <a:effectLst/>
                <a:latin typeface="Meta Sans"/>
              </a:rPr>
              <a:t>an invloed kan zijn en sociale partners moeten deze inbreng beoordelen en wegen. De inbreng van de vereniging(en) is niet bindend. De Vereniging van Gepensioneerden Cargill Nederland maakt gebruik van dit </a:t>
            </a:r>
            <a:r>
              <a:rPr lang="nl-NL" sz="2200" b="0" i="0" u="none" strike="noStrike" dirty="0" err="1">
                <a:solidFill>
                  <a:srgbClr val="000000"/>
                </a:solidFill>
                <a:effectLst/>
                <a:latin typeface="Meta Sans"/>
              </a:rPr>
              <a:t>hoorrecht</a:t>
            </a:r>
            <a:r>
              <a:rPr lang="nl-NL" sz="2200" b="0" i="0" u="none" strike="noStrike" dirty="0">
                <a:solidFill>
                  <a:srgbClr val="000000"/>
                </a:solidFill>
                <a:effectLst/>
                <a:latin typeface="Meta Sans"/>
              </a:rPr>
              <a:t> en woont vergaderingen van sociale partners bij</a:t>
            </a:r>
            <a:r>
              <a:rPr lang="nl-NL" sz="2200" dirty="0">
                <a:solidFill>
                  <a:srgbClr val="000000"/>
                </a:solidFill>
                <a:latin typeface="Meta Sans"/>
              </a:rPr>
              <a:t>.</a:t>
            </a:r>
          </a:p>
          <a:p>
            <a:pPr algn="l"/>
            <a:r>
              <a:rPr lang="nl-NL" sz="2200" b="0" i="0" u="none" strike="noStrike" dirty="0">
                <a:solidFill>
                  <a:srgbClr val="000000"/>
                </a:solidFill>
                <a:effectLst/>
                <a:latin typeface="Meta Sans"/>
              </a:rPr>
              <a:t>De raad van toezicht, DNB en AFM, houden strikt toezicht op de plannen van fonds. </a:t>
            </a:r>
            <a:endParaRPr lang="nl-NL" sz="2200" dirty="0"/>
          </a:p>
        </p:txBody>
      </p:sp>
    </p:spTree>
    <p:extLst>
      <p:ext uri="{BB962C8B-B14F-4D97-AF65-F5344CB8AC3E}">
        <p14:creationId xmlns:p14="http://schemas.microsoft.com/office/powerpoint/2010/main" val="1291712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l="-6000" r="-6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AF2A0-2A33-4FC3-A131-616E6D41C14E}"/>
              </a:ext>
            </a:extLst>
          </p:cNvPr>
          <p:cNvSpPr>
            <a:spLocks noGrp="1"/>
          </p:cNvSpPr>
          <p:nvPr>
            <p:ph type="title"/>
          </p:nvPr>
        </p:nvSpPr>
        <p:spPr/>
        <p:txBody>
          <a:bodyPr>
            <a:normAutofit/>
          </a:bodyPr>
          <a:lstStyle/>
          <a:p>
            <a:r>
              <a:rPr lang="nl-NL" dirty="0"/>
              <a:t>Over Pensioenfonds Cargill </a:t>
            </a:r>
            <a:r>
              <a:rPr lang="nl-NL" sz="2000" dirty="0"/>
              <a:t>(2/2)</a:t>
            </a:r>
          </a:p>
        </p:txBody>
      </p:sp>
      <p:sp>
        <p:nvSpPr>
          <p:cNvPr id="6" name="Slide Number Placeholder 5">
            <a:extLst>
              <a:ext uri="{FF2B5EF4-FFF2-40B4-BE49-F238E27FC236}">
                <a16:creationId xmlns:a16="http://schemas.microsoft.com/office/drawing/2014/main" id="{2AA50EE5-78DB-4B52-9BA1-420E5B943331}"/>
              </a:ext>
            </a:extLst>
          </p:cNvPr>
          <p:cNvSpPr>
            <a:spLocks noGrp="1"/>
          </p:cNvSpPr>
          <p:nvPr>
            <p:ph type="sldNum" sz="quarter" idx="10"/>
          </p:nvPr>
        </p:nvSpPr>
        <p:spPr/>
        <p:txBody>
          <a:bodyPr/>
          <a:lstStyle/>
          <a:p>
            <a:fld id="{64C2789A-5A3C-4BC4-A27B-7BBE2AADD18C}" type="slidenum">
              <a:rPr lang="nl-NL" smtClean="0"/>
              <a:pPr/>
              <a:t>5</a:t>
            </a:fld>
            <a:endParaRPr lang="nl-NL" dirty="0"/>
          </a:p>
        </p:txBody>
      </p:sp>
      <p:sp>
        <p:nvSpPr>
          <p:cNvPr id="5" name="Content Placeholder 4">
            <a:extLst>
              <a:ext uri="{FF2B5EF4-FFF2-40B4-BE49-F238E27FC236}">
                <a16:creationId xmlns:a16="http://schemas.microsoft.com/office/drawing/2014/main" id="{7E9BD1B2-4752-4B73-815E-524B8F255019}"/>
              </a:ext>
            </a:extLst>
          </p:cNvPr>
          <p:cNvSpPr>
            <a:spLocks noGrp="1"/>
          </p:cNvSpPr>
          <p:nvPr>
            <p:ph idx="1"/>
          </p:nvPr>
        </p:nvSpPr>
        <p:spPr>
          <a:xfrm>
            <a:off x="457200" y="1773767"/>
            <a:ext cx="8229600" cy="4824536"/>
          </a:xfrm>
        </p:spPr>
        <p:txBody>
          <a:bodyPr tIns="0" bIns="0">
            <a:noAutofit/>
          </a:bodyPr>
          <a:lstStyle/>
          <a:p>
            <a:r>
              <a:rPr lang="nl-NL" sz="2200" dirty="0">
                <a:latin typeface="+mn-lt"/>
              </a:rPr>
              <a:t>Het fonds is sinds 2013 gesloten voor nieuwe deelnemers. Sindsdien krijgen nieuwe medewerkers van Cargill een andere pensioenregeling, buiten het fonds.</a:t>
            </a:r>
          </a:p>
          <a:p>
            <a:r>
              <a:rPr lang="nl-NL" sz="2200" dirty="0">
                <a:latin typeface="+mn-lt"/>
              </a:rPr>
              <a:t>Het fonds belegt de bij Cargill geïnde pensioenpremies, betaalt de pensioenen, voert administratie en communiceert met deelnemers.</a:t>
            </a:r>
          </a:p>
          <a:p>
            <a:r>
              <a:rPr lang="nl-NL" sz="2200" dirty="0">
                <a:latin typeface="+mn-lt"/>
              </a:rPr>
              <a:t>Het fonds staat onder toezicht van het verantwoordingsorgaan, de raad van toezicht, DNB en AFM.</a:t>
            </a:r>
          </a:p>
        </p:txBody>
      </p:sp>
    </p:spTree>
    <p:extLst>
      <p:ext uri="{BB962C8B-B14F-4D97-AF65-F5344CB8AC3E}">
        <p14:creationId xmlns:p14="http://schemas.microsoft.com/office/powerpoint/2010/main" val="2492278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A5004E-2088-B7AC-66F8-5FE5829D13E4}"/>
              </a:ext>
            </a:extLst>
          </p:cNvPr>
          <p:cNvSpPr>
            <a:spLocks noGrp="1"/>
          </p:cNvSpPr>
          <p:nvPr>
            <p:ph type="title"/>
          </p:nvPr>
        </p:nvSpPr>
        <p:spPr/>
        <p:txBody>
          <a:bodyPr>
            <a:noAutofit/>
          </a:bodyPr>
          <a:lstStyle/>
          <a:p>
            <a:r>
              <a:rPr lang="nl-NL" sz="3300" dirty="0"/>
              <a:t>Ontwikkelingen bij PF Cargill </a:t>
            </a:r>
            <a:r>
              <a:rPr lang="nl-NL" sz="1800" dirty="0"/>
              <a:t>(1/6)</a:t>
            </a:r>
          </a:p>
        </p:txBody>
      </p:sp>
      <p:sp>
        <p:nvSpPr>
          <p:cNvPr id="3" name="Tijdelijke aanduiding voor dianummer 2">
            <a:extLst>
              <a:ext uri="{FF2B5EF4-FFF2-40B4-BE49-F238E27FC236}">
                <a16:creationId xmlns:a16="http://schemas.microsoft.com/office/drawing/2014/main" id="{43536DC1-EFCC-64FD-2001-F1134D42B1F2}"/>
              </a:ext>
            </a:extLst>
          </p:cNvPr>
          <p:cNvSpPr>
            <a:spLocks noGrp="1"/>
          </p:cNvSpPr>
          <p:nvPr>
            <p:ph type="sldNum" sz="quarter" idx="10"/>
          </p:nvPr>
        </p:nvSpPr>
        <p:spPr/>
        <p:txBody>
          <a:bodyPr/>
          <a:lstStyle/>
          <a:p>
            <a:fld id="{64C2789A-5A3C-4BC4-A27B-7BBE2AADD18C}" type="slidenum">
              <a:rPr lang="nl-NL" smtClean="0"/>
              <a:pPr/>
              <a:t>50</a:t>
            </a:fld>
            <a:endParaRPr lang="nl-NL" dirty="0"/>
          </a:p>
        </p:txBody>
      </p:sp>
      <p:sp>
        <p:nvSpPr>
          <p:cNvPr id="4" name="Tijdelijke aanduiding voor inhoud 3">
            <a:extLst>
              <a:ext uri="{FF2B5EF4-FFF2-40B4-BE49-F238E27FC236}">
                <a16:creationId xmlns:a16="http://schemas.microsoft.com/office/drawing/2014/main" id="{D2B971F5-2EB4-785C-7F8B-A5AFC47AEA5C}"/>
              </a:ext>
            </a:extLst>
          </p:cNvPr>
          <p:cNvSpPr>
            <a:spLocks noGrp="1"/>
          </p:cNvSpPr>
          <p:nvPr>
            <p:ph idx="1"/>
          </p:nvPr>
        </p:nvSpPr>
        <p:spPr>
          <a:xfrm>
            <a:off x="457200" y="1772816"/>
            <a:ext cx="8229600" cy="4824536"/>
          </a:xfrm>
        </p:spPr>
        <p:txBody>
          <a:bodyPr tIns="0" bIns="0">
            <a:normAutofit/>
          </a:bodyPr>
          <a:lstStyle/>
          <a:p>
            <a:r>
              <a:rPr lang="nl-NL" sz="2200" dirty="0">
                <a:solidFill>
                  <a:srgbClr val="000000"/>
                </a:solidFill>
              </a:rPr>
              <a:t>Sociale partners werken aan hoofdlijnen nieuwe regeling (naar verwachting een solidaire regeling)</a:t>
            </a:r>
          </a:p>
          <a:p>
            <a:r>
              <a:rPr lang="nl-NL" sz="2200" dirty="0">
                <a:solidFill>
                  <a:srgbClr val="000000"/>
                </a:solidFill>
              </a:rPr>
              <a:t>Zij stellen de elementen van nieuwe regeling vast (hoogte premie, nabestaandenpensioen, compensatie, etc.)</a:t>
            </a:r>
          </a:p>
          <a:p>
            <a:r>
              <a:rPr lang="nl-NL" sz="2200" dirty="0">
                <a:solidFill>
                  <a:srgbClr val="000000"/>
                </a:solidFill>
              </a:rPr>
              <a:t>Zij werken samen met PF Cargill over de vraag wat er moet gebeuren met de al opgebouwde aanspraken en het collectief vermogen van het fonds:</a:t>
            </a:r>
          </a:p>
          <a:p>
            <a:pPr lvl="1"/>
            <a:r>
              <a:rPr lang="nl-NL" sz="2000" dirty="0">
                <a:solidFill>
                  <a:srgbClr val="000000"/>
                </a:solidFill>
                <a:latin typeface="+mj-lt"/>
              </a:rPr>
              <a:t>Een deel van het collectief vermogen wordt gebruikt voor collectieve reserves (o.m. wettelijke reserves, solidariteitsreserve, compensatie)</a:t>
            </a:r>
          </a:p>
          <a:p>
            <a:pPr lvl="1"/>
            <a:r>
              <a:rPr lang="nl-NL" sz="2000" dirty="0">
                <a:solidFill>
                  <a:srgbClr val="000000"/>
                </a:solidFill>
                <a:latin typeface="+mj-lt"/>
              </a:rPr>
              <a:t>Het resterende vermogen wordt omgezet in persoonlijke pensioenvermogens.</a:t>
            </a:r>
            <a:endParaRPr lang="nl-NL" sz="2000" b="0" i="0" u="none" strike="noStrike" dirty="0">
              <a:solidFill>
                <a:srgbClr val="000000"/>
              </a:solidFill>
              <a:effectLst/>
              <a:latin typeface="+mj-lt"/>
            </a:endParaRPr>
          </a:p>
          <a:p>
            <a:pPr lvl="1"/>
            <a:r>
              <a:rPr lang="nl-NL" sz="2000" dirty="0">
                <a:solidFill>
                  <a:srgbClr val="000000"/>
                </a:solidFill>
                <a:latin typeface="+mj-lt"/>
              </a:rPr>
              <a:t>Deze omzetting is complex en vraagt veel discussie en rekenwerk</a:t>
            </a:r>
          </a:p>
          <a:p>
            <a:pPr marL="457200" lvl="1" indent="0">
              <a:buNone/>
            </a:pPr>
            <a:endParaRPr lang="nl-NL" b="0" i="0" u="none" strike="noStrike" dirty="0">
              <a:solidFill>
                <a:srgbClr val="000000"/>
              </a:solidFill>
              <a:effectLst/>
              <a:latin typeface="+mj-lt"/>
            </a:endParaRPr>
          </a:p>
          <a:p>
            <a:pPr algn="l"/>
            <a:endParaRPr lang="nl-NL" dirty="0"/>
          </a:p>
        </p:txBody>
      </p:sp>
    </p:spTree>
    <p:extLst>
      <p:ext uri="{BB962C8B-B14F-4D97-AF65-F5344CB8AC3E}">
        <p14:creationId xmlns:p14="http://schemas.microsoft.com/office/powerpoint/2010/main" val="6640474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43536DC1-EFCC-64FD-2001-F1134D42B1F2}"/>
              </a:ext>
            </a:extLst>
          </p:cNvPr>
          <p:cNvSpPr>
            <a:spLocks noGrp="1"/>
          </p:cNvSpPr>
          <p:nvPr>
            <p:ph type="sldNum" sz="quarter" idx="10"/>
          </p:nvPr>
        </p:nvSpPr>
        <p:spPr/>
        <p:txBody>
          <a:bodyPr/>
          <a:lstStyle/>
          <a:p>
            <a:fld id="{64C2789A-5A3C-4BC4-A27B-7BBE2AADD18C}" type="slidenum">
              <a:rPr lang="nl-NL" smtClean="0"/>
              <a:pPr/>
              <a:t>51</a:t>
            </a:fld>
            <a:endParaRPr lang="nl-NL" dirty="0"/>
          </a:p>
        </p:txBody>
      </p:sp>
      <p:sp>
        <p:nvSpPr>
          <p:cNvPr id="4" name="Tijdelijke aanduiding voor inhoud 3">
            <a:extLst>
              <a:ext uri="{FF2B5EF4-FFF2-40B4-BE49-F238E27FC236}">
                <a16:creationId xmlns:a16="http://schemas.microsoft.com/office/drawing/2014/main" id="{D2B971F5-2EB4-785C-7F8B-A5AFC47AEA5C}"/>
              </a:ext>
            </a:extLst>
          </p:cNvPr>
          <p:cNvSpPr>
            <a:spLocks noGrp="1"/>
          </p:cNvSpPr>
          <p:nvPr>
            <p:ph idx="1"/>
          </p:nvPr>
        </p:nvSpPr>
        <p:spPr>
          <a:xfrm>
            <a:off x="457200" y="1787564"/>
            <a:ext cx="8229600" cy="3987220"/>
          </a:xfrm>
        </p:spPr>
        <p:txBody>
          <a:bodyPr tIns="0" bIns="0">
            <a:noAutofit/>
          </a:bodyPr>
          <a:lstStyle/>
          <a:p>
            <a:r>
              <a:rPr lang="nl-NL" sz="2200" dirty="0">
                <a:solidFill>
                  <a:srgbClr val="000000"/>
                </a:solidFill>
              </a:rPr>
              <a:t>Het persoonlijke pensioenvermogen bestaat uit een aandeel in de beleggingen van het fonds en wordt na transitie elk jaar aangevuld met:</a:t>
            </a:r>
          </a:p>
          <a:p>
            <a:pPr lvl="1"/>
            <a:r>
              <a:rPr lang="nl-NL" sz="2000" dirty="0">
                <a:solidFill>
                  <a:srgbClr val="000000"/>
                </a:solidFill>
                <a:latin typeface="+mj-lt"/>
              </a:rPr>
              <a:t>premie (alleen actieve deelnemers)</a:t>
            </a:r>
          </a:p>
          <a:p>
            <a:pPr lvl="1"/>
            <a:r>
              <a:rPr lang="nl-NL" sz="2000" dirty="0">
                <a:solidFill>
                  <a:srgbClr val="000000"/>
                </a:solidFill>
                <a:latin typeface="+mj-lt"/>
              </a:rPr>
              <a:t>rendement op beleggingen</a:t>
            </a:r>
          </a:p>
          <a:p>
            <a:pPr lvl="2"/>
            <a:r>
              <a:rPr lang="nl-NL" sz="1800" dirty="0">
                <a:solidFill>
                  <a:srgbClr val="000000"/>
                </a:solidFill>
                <a:latin typeface="+mj-lt"/>
              </a:rPr>
              <a:t>Kan positief of negatief zijn</a:t>
            </a:r>
          </a:p>
          <a:p>
            <a:pPr lvl="2"/>
            <a:r>
              <a:rPr lang="nl-NL" sz="1800" dirty="0">
                <a:solidFill>
                  <a:srgbClr val="000000"/>
                </a:solidFill>
                <a:latin typeface="+mj-lt"/>
              </a:rPr>
              <a:t>Het beleggingsprofiel en daarmee het rendement varieert per leeftijdscohort (jongeren meer risico dan ouderen)</a:t>
            </a:r>
          </a:p>
          <a:p>
            <a:pPr marL="0" indent="0">
              <a:buNone/>
            </a:pPr>
            <a:endParaRPr lang="nl-NL" sz="2200" dirty="0"/>
          </a:p>
        </p:txBody>
      </p:sp>
      <p:sp>
        <p:nvSpPr>
          <p:cNvPr id="7" name="Titel 1">
            <a:extLst>
              <a:ext uri="{FF2B5EF4-FFF2-40B4-BE49-F238E27FC236}">
                <a16:creationId xmlns:a16="http://schemas.microsoft.com/office/drawing/2014/main" id="{CCE5E485-2C39-3891-5690-F9FA46BE7931}"/>
              </a:ext>
            </a:extLst>
          </p:cNvPr>
          <p:cNvSpPr>
            <a:spLocks noGrp="1"/>
          </p:cNvSpPr>
          <p:nvPr>
            <p:ph type="title"/>
          </p:nvPr>
        </p:nvSpPr>
        <p:spPr>
          <a:xfrm>
            <a:off x="457200" y="476250"/>
            <a:ext cx="8229600" cy="1000125"/>
          </a:xfrm>
        </p:spPr>
        <p:txBody>
          <a:bodyPr>
            <a:noAutofit/>
          </a:bodyPr>
          <a:lstStyle/>
          <a:p>
            <a:r>
              <a:rPr lang="nl-NL" sz="3300" dirty="0"/>
              <a:t>Ontwikkelingen bij PF Cargill </a:t>
            </a:r>
            <a:r>
              <a:rPr lang="nl-NL" sz="1800" dirty="0"/>
              <a:t>(2/6)</a:t>
            </a:r>
          </a:p>
        </p:txBody>
      </p:sp>
    </p:spTree>
    <p:extLst>
      <p:ext uri="{BB962C8B-B14F-4D97-AF65-F5344CB8AC3E}">
        <p14:creationId xmlns:p14="http://schemas.microsoft.com/office/powerpoint/2010/main" val="30024684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43536DC1-EFCC-64FD-2001-F1134D42B1F2}"/>
              </a:ext>
            </a:extLst>
          </p:cNvPr>
          <p:cNvSpPr>
            <a:spLocks noGrp="1"/>
          </p:cNvSpPr>
          <p:nvPr>
            <p:ph type="sldNum" sz="quarter" idx="10"/>
          </p:nvPr>
        </p:nvSpPr>
        <p:spPr/>
        <p:txBody>
          <a:bodyPr/>
          <a:lstStyle/>
          <a:p>
            <a:fld id="{64C2789A-5A3C-4BC4-A27B-7BBE2AADD18C}" type="slidenum">
              <a:rPr lang="nl-NL" smtClean="0"/>
              <a:pPr/>
              <a:t>52</a:t>
            </a:fld>
            <a:endParaRPr lang="nl-NL" dirty="0"/>
          </a:p>
        </p:txBody>
      </p:sp>
      <p:sp>
        <p:nvSpPr>
          <p:cNvPr id="4" name="Tijdelijke aanduiding voor inhoud 3">
            <a:extLst>
              <a:ext uri="{FF2B5EF4-FFF2-40B4-BE49-F238E27FC236}">
                <a16:creationId xmlns:a16="http://schemas.microsoft.com/office/drawing/2014/main" id="{D2B971F5-2EB4-785C-7F8B-A5AFC47AEA5C}"/>
              </a:ext>
            </a:extLst>
          </p:cNvPr>
          <p:cNvSpPr>
            <a:spLocks noGrp="1"/>
          </p:cNvSpPr>
          <p:nvPr>
            <p:ph idx="1"/>
          </p:nvPr>
        </p:nvSpPr>
        <p:spPr>
          <a:xfrm>
            <a:off x="457200" y="1772442"/>
            <a:ext cx="8229600" cy="3987220"/>
          </a:xfrm>
        </p:spPr>
        <p:txBody>
          <a:bodyPr tIns="0" bIns="0">
            <a:noAutofit/>
          </a:bodyPr>
          <a:lstStyle/>
          <a:p>
            <a:r>
              <a:rPr lang="nl-NL" sz="2200" dirty="0">
                <a:solidFill>
                  <a:srgbClr val="000000"/>
                </a:solidFill>
                <a:latin typeface="Meta Sans"/>
              </a:rPr>
              <a:t>Op pensioendatum en jaarlijks daarna wordt het persoonlijk pensioenvermogen gebruikt voor de aankoop van een pensioenuitkering.</a:t>
            </a:r>
          </a:p>
          <a:p>
            <a:pPr lvl="1"/>
            <a:r>
              <a:rPr lang="nl-NL" dirty="0">
                <a:solidFill>
                  <a:srgbClr val="000000"/>
                </a:solidFill>
                <a:latin typeface="Meta Sans"/>
              </a:rPr>
              <a:t>Die uitkering kan jaarlijks variëren door beleggingsrendement, renteontwikkelingen en algemene levensverwachtingen </a:t>
            </a:r>
          </a:p>
          <a:p>
            <a:pPr lvl="1"/>
            <a:r>
              <a:rPr lang="nl-NL" dirty="0">
                <a:solidFill>
                  <a:srgbClr val="000000"/>
                </a:solidFill>
                <a:latin typeface="Meta Sans"/>
              </a:rPr>
              <a:t>Een verlaging van de uitkering wordt zoveel mogelijk voorkomen door:</a:t>
            </a:r>
          </a:p>
          <a:p>
            <a:pPr lvl="2"/>
            <a:r>
              <a:rPr lang="nl-NL" sz="1800" dirty="0">
                <a:solidFill>
                  <a:srgbClr val="000000"/>
                </a:solidFill>
                <a:latin typeface="Meta Sans"/>
              </a:rPr>
              <a:t>Beperking van de beleggingsrisico’s</a:t>
            </a:r>
          </a:p>
          <a:p>
            <a:pPr lvl="2"/>
            <a:r>
              <a:rPr lang="nl-NL" sz="1800" dirty="0">
                <a:solidFill>
                  <a:srgbClr val="000000"/>
                </a:solidFill>
                <a:latin typeface="Meta Sans"/>
              </a:rPr>
              <a:t>Het gebruik van de solidariteitsreserve, waaruit aanvullingen van uitkeringen kunnen worden gedaan.</a:t>
            </a:r>
          </a:p>
          <a:p>
            <a:r>
              <a:rPr lang="nl-NL" sz="2200" dirty="0"/>
              <a:t>De beoogde transitiedatum is 1 januari 2027. Tot die datum blijft het huidige pensioenstelsel van kracht en verandert er niets voor de deelnemers.</a:t>
            </a:r>
          </a:p>
          <a:p>
            <a:pPr lvl="2"/>
            <a:endParaRPr lang="nl-NL" sz="1800" dirty="0">
              <a:solidFill>
                <a:srgbClr val="000000"/>
              </a:solidFill>
              <a:latin typeface="Meta Sans"/>
            </a:endParaRPr>
          </a:p>
          <a:p>
            <a:pPr marL="0" indent="0">
              <a:buNone/>
            </a:pPr>
            <a:endParaRPr lang="nl-NL" sz="2200" dirty="0"/>
          </a:p>
        </p:txBody>
      </p:sp>
      <p:sp>
        <p:nvSpPr>
          <p:cNvPr id="7" name="Titel 1">
            <a:extLst>
              <a:ext uri="{FF2B5EF4-FFF2-40B4-BE49-F238E27FC236}">
                <a16:creationId xmlns:a16="http://schemas.microsoft.com/office/drawing/2014/main" id="{CCE5E485-2C39-3891-5690-F9FA46BE7931}"/>
              </a:ext>
            </a:extLst>
          </p:cNvPr>
          <p:cNvSpPr>
            <a:spLocks noGrp="1"/>
          </p:cNvSpPr>
          <p:nvPr>
            <p:ph type="title"/>
          </p:nvPr>
        </p:nvSpPr>
        <p:spPr>
          <a:xfrm>
            <a:off x="457200" y="476250"/>
            <a:ext cx="8229600" cy="1000125"/>
          </a:xfrm>
        </p:spPr>
        <p:txBody>
          <a:bodyPr>
            <a:noAutofit/>
          </a:bodyPr>
          <a:lstStyle/>
          <a:p>
            <a:r>
              <a:rPr lang="nl-NL" sz="3300" dirty="0"/>
              <a:t>Ontwikkelingen bij PF Cargill </a:t>
            </a:r>
            <a:r>
              <a:rPr lang="nl-NL" sz="1800" dirty="0"/>
              <a:t>(3/6)</a:t>
            </a:r>
          </a:p>
        </p:txBody>
      </p:sp>
    </p:spTree>
    <p:extLst>
      <p:ext uri="{BB962C8B-B14F-4D97-AF65-F5344CB8AC3E}">
        <p14:creationId xmlns:p14="http://schemas.microsoft.com/office/powerpoint/2010/main" val="4011005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D9C9378-1CA3-951D-CF71-A3D55EB8F27D}"/>
              </a:ext>
            </a:extLst>
          </p:cNvPr>
          <p:cNvSpPr>
            <a:spLocks noGrp="1"/>
          </p:cNvSpPr>
          <p:nvPr>
            <p:ph type="title"/>
          </p:nvPr>
        </p:nvSpPr>
        <p:spPr>
          <a:xfrm>
            <a:off x="457200" y="476672"/>
            <a:ext cx="8229600" cy="998984"/>
          </a:xfrm>
        </p:spPr>
        <p:txBody>
          <a:bodyPr>
            <a:normAutofit/>
          </a:bodyPr>
          <a:lstStyle/>
          <a:p>
            <a:r>
              <a:rPr lang="nl-NL" sz="3200" dirty="0"/>
              <a:t>Ontwikkelingen bij PF Cargill</a:t>
            </a:r>
            <a:r>
              <a:rPr lang="nl-NL" dirty="0"/>
              <a:t> </a:t>
            </a:r>
            <a:r>
              <a:rPr lang="nl-NL" sz="2000" dirty="0"/>
              <a:t>(4/6)</a:t>
            </a:r>
          </a:p>
        </p:txBody>
      </p:sp>
      <p:sp>
        <p:nvSpPr>
          <p:cNvPr id="3" name="Tijdelijke aanduiding voor dianummer 2">
            <a:extLst>
              <a:ext uri="{FF2B5EF4-FFF2-40B4-BE49-F238E27FC236}">
                <a16:creationId xmlns:a16="http://schemas.microsoft.com/office/drawing/2014/main" id="{43536DC1-EFCC-64FD-2001-F1134D42B1F2}"/>
              </a:ext>
            </a:extLst>
          </p:cNvPr>
          <p:cNvSpPr>
            <a:spLocks noGrp="1"/>
          </p:cNvSpPr>
          <p:nvPr>
            <p:ph type="sldNum" sz="quarter" idx="10"/>
          </p:nvPr>
        </p:nvSpPr>
        <p:spPr>
          <a:xfrm>
            <a:off x="6553200" y="6356350"/>
            <a:ext cx="2133600" cy="365125"/>
          </a:xfrm>
        </p:spPr>
        <p:txBody>
          <a:bodyPr/>
          <a:lstStyle/>
          <a:p>
            <a:fld id="{64C2789A-5A3C-4BC4-A27B-7BBE2AADD18C}" type="slidenum">
              <a:rPr lang="nl-NL" smtClean="0"/>
              <a:pPr/>
              <a:t>53</a:t>
            </a:fld>
            <a:endParaRPr lang="nl-NL" dirty="0"/>
          </a:p>
        </p:txBody>
      </p:sp>
      <p:sp>
        <p:nvSpPr>
          <p:cNvPr id="4" name="Tijdelijke aanduiding voor inhoud 3">
            <a:extLst>
              <a:ext uri="{FF2B5EF4-FFF2-40B4-BE49-F238E27FC236}">
                <a16:creationId xmlns:a16="http://schemas.microsoft.com/office/drawing/2014/main" id="{D2B971F5-2EB4-785C-7F8B-A5AFC47AEA5C}"/>
              </a:ext>
            </a:extLst>
          </p:cNvPr>
          <p:cNvSpPr>
            <a:spLocks noGrp="1"/>
          </p:cNvSpPr>
          <p:nvPr>
            <p:ph idx="1"/>
          </p:nvPr>
        </p:nvSpPr>
        <p:spPr>
          <a:xfrm>
            <a:off x="457200" y="1780303"/>
            <a:ext cx="8686800" cy="4594383"/>
          </a:xfrm>
        </p:spPr>
        <p:txBody>
          <a:bodyPr tIns="0" bIns="0">
            <a:noAutofit/>
          </a:bodyPr>
          <a:lstStyle/>
          <a:p>
            <a:r>
              <a:rPr lang="nl-NL" sz="2200" dirty="0"/>
              <a:t>De hoogte van de dekkingsgraad op transitiedatum is van groot belang:</a:t>
            </a:r>
          </a:p>
          <a:p>
            <a:pPr lvl="1"/>
            <a:r>
              <a:rPr lang="nl-NL" sz="2000" dirty="0">
                <a:latin typeface="+mj-lt"/>
              </a:rPr>
              <a:t>Als de dekkingsgraad gelijk is aan ongeveer 112% kunnen waarschijnlijk alle collectieve reserves worden opgezet en alle persoonlijke pensioenvermogens zijn dan naar verwachting voldoende om de pensioenuitkeringen op hetzelfde niveau te houden. </a:t>
            </a:r>
          </a:p>
          <a:p>
            <a:pPr lvl="1"/>
            <a:r>
              <a:rPr lang="nl-NL" sz="2000" dirty="0">
                <a:latin typeface="+mj-lt"/>
              </a:rPr>
              <a:t>Bij hogere dekkingsgraden kunnen de persoonlijke pensioenvermogens dan meer worden gevuld waardoor ook een verhoging van de pensioenuitkeringen mogelijk zou kunnen worden.  </a:t>
            </a:r>
          </a:p>
          <a:p>
            <a:pPr lvl="1"/>
            <a:r>
              <a:rPr lang="nl-NL" sz="2000" dirty="0">
                <a:latin typeface="+mj-lt"/>
              </a:rPr>
              <a:t>Bij lagere dekkingsgraden kunnen niet alle collectieve reserves worden opgezet en kunnen de persoonlijke pensioenvermogens lager uitvallen (met in het uiterste geval een verlaging van de pensioenuitkeringen)</a:t>
            </a:r>
          </a:p>
        </p:txBody>
      </p:sp>
    </p:spTree>
    <p:extLst>
      <p:ext uri="{BB962C8B-B14F-4D97-AF65-F5344CB8AC3E}">
        <p14:creationId xmlns:p14="http://schemas.microsoft.com/office/powerpoint/2010/main" val="26689090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a:extLst>
              <a:ext uri="{FF2B5EF4-FFF2-40B4-BE49-F238E27FC236}">
                <a16:creationId xmlns:a16="http://schemas.microsoft.com/office/drawing/2014/main" id="{5D13908C-E755-A09C-44FC-0D5E44E28D68}"/>
              </a:ext>
            </a:extLst>
          </p:cNvPr>
          <p:cNvSpPr>
            <a:spLocks noGrp="1"/>
          </p:cNvSpPr>
          <p:nvPr>
            <p:ph type="title"/>
          </p:nvPr>
        </p:nvSpPr>
        <p:spPr>
          <a:xfrm>
            <a:off x="457200" y="476672"/>
            <a:ext cx="8229600" cy="998984"/>
          </a:xfrm>
        </p:spPr>
        <p:txBody>
          <a:bodyPr>
            <a:normAutofit/>
          </a:bodyPr>
          <a:lstStyle/>
          <a:p>
            <a:r>
              <a:rPr lang="nl-NL" sz="3200" dirty="0"/>
              <a:t>Ontwikkelingen bij PF Cargill</a:t>
            </a:r>
            <a:r>
              <a:rPr lang="nl-NL" dirty="0"/>
              <a:t> </a:t>
            </a:r>
            <a:r>
              <a:rPr lang="nl-NL" sz="2000" dirty="0"/>
              <a:t>(5/6)</a:t>
            </a:r>
          </a:p>
        </p:txBody>
      </p:sp>
      <p:sp>
        <p:nvSpPr>
          <p:cNvPr id="3" name="Tijdelijke aanduiding voor dianummer 2">
            <a:extLst>
              <a:ext uri="{FF2B5EF4-FFF2-40B4-BE49-F238E27FC236}">
                <a16:creationId xmlns:a16="http://schemas.microsoft.com/office/drawing/2014/main" id="{43536DC1-EFCC-64FD-2001-F1134D42B1F2}"/>
              </a:ext>
            </a:extLst>
          </p:cNvPr>
          <p:cNvSpPr>
            <a:spLocks noGrp="1"/>
          </p:cNvSpPr>
          <p:nvPr>
            <p:ph type="sldNum" sz="quarter" idx="10"/>
          </p:nvPr>
        </p:nvSpPr>
        <p:spPr>
          <a:xfrm>
            <a:off x="6553200" y="6356350"/>
            <a:ext cx="2133600" cy="365125"/>
          </a:xfrm>
        </p:spPr>
        <p:txBody>
          <a:bodyPr/>
          <a:lstStyle/>
          <a:p>
            <a:fld id="{64C2789A-5A3C-4BC4-A27B-7BBE2AADD18C}" type="slidenum">
              <a:rPr lang="nl-NL" smtClean="0"/>
              <a:pPr/>
              <a:t>54</a:t>
            </a:fld>
            <a:endParaRPr lang="nl-NL" dirty="0"/>
          </a:p>
        </p:txBody>
      </p:sp>
      <p:sp>
        <p:nvSpPr>
          <p:cNvPr id="4" name="Tijdelijke aanduiding voor inhoud 3">
            <a:extLst>
              <a:ext uri="{FF2B5EF4-FFF2-40B4-BE49-F238E27FC236}">
                <a16:creationId xmlns:a16="http://schemas.microsoft.com/office/drawing/2014/main" id="{D2B971F5-2EB4-785C-7F8B-A5AFC47AEA5C}"/>
              </a:ext>
            </a:extLst>
          </p:cNvPr>
          <p:cNvSpPr>
            <a:spLocks noGrp="1"/>
          </p:cNvSpPr>
          <p:nvPr>
            <p:ph idx="1"/>
          </p:nvPr>
        </p:nvSpPr>
        <p:spPr>
          <a:xfrm>
            <a:off x="457200" y="1786945"/>
            <a:ext cx="8229600" cy="4594383"/>
          </a:xfrm>
        </p:spPr>
        <p:txBody>
          <a:bodyPr tIns="0" bIns="0">
            <a:noAutofit/>
          </a:bodyPr>
          <a:lstStyle/>
          <a:p>
            <a:r>
              <a:rPr lang="nl-NL" sz="2200" dirty="0"/>
              <a:t>PF Cargill voert beleid om de dekkingsgraad in aanloop naar de transitie zoveel mogelijk te beschermen. De renteafdekking is bijvoorbeeld al verhoogd van 50% naar 80%.</a:t>
            </a:r>
          </a:p>
          <a:p>
            <a:r>
              <a:rPr lang="nl-NL" sz="2200" dirty="0"/>
              <a:t>Voor het nieuwe pensioenstelsel moet een nieuw beleggingsbeleid worden opgesteld. </a:t>
            </a:r>
          </a:p>
          <a:p>
            <a:r>
              <a:rPr lang="nl-NL" sz="2200" dirty="0"/>
              <a:t>Het fonds belegt nog steeds collectief, maar binnen dit collectief gelden verschillende beleggingsprofielen (en dus rendementen) voor leeftijdscohorten. </a:t>
            </a:r>
          </a:p>
          <a:p>
            <a:r>
              <a:rPr lang="nl-NL" sz="2200" dirty="0"/>
              <a:t>Het fonds heeft haar deelnemers in 2023 gevraagd om input te geven voor dit beleggingsbeleid: het </a:t>
            </a:r>
            <a:r>
              <a:rPr lang="nl-NL" sz="2200" dirty="0" err="1"/>
              <a:t>risicoprefentieonderzoek</a:t>
            </a:r>
            <a:r>
              <a:rPr lang="nl-NL" sz="2200" dirty="0"/>
              <a:t>.</a:t>
            </a:r>
          </a:p>
        </p:txBody>
      </p:sp>
    </p:spTree>
    <p:extLst>
      <p:ext uri="{BB962C8B-B14F-4D97-AF65-F5344CB8AC3E}">
        <p14:creationId xmlns:p14="http://schemas.microsoft.com/office/powerpoint/2010/main" val="15128891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5">
            <a:extLst>
              <a:ext uri="{FF2B5EF4-FFF2-40B4-BE49-F238E27FC236}">
                <a16:creationId xmlns:a16="http://schemas.microsoft.com/office/drawing/2014/main" id="{5D13908C-E755-A09C-44FC-0D5E44E28D68}"/>
              </a:ext>
            </a:extLst>
          </p:cNvPr>
          <p:cNvSpPr>
            <a:spLocks noGrp="1"/>
          </p:cNvSpPr>
          <p:nvPr>
            <p:ph type="title"/>
          </p:nvPr>
        </p:nvSpPr>
        <p:spPr>
          <a:xfrm>
            <a:off x="457200" y="476672"/>
            <a:ext cx="8229600" cy="998984"/>
          </a:xfrm>
        </p:spPr>
        <p:txBody>
          <a:bodyPr>
            <a:noAutofit/>
          </a:bodyPr>
          <a:lstStyle/>
          <a:p>
            <a:r>
              <a:rPr lang="nl-NL" sz="3200" dirty="0"/>
              <a:t>Ontwikkelingen bij PF Cargill </a:t>
            </a:r>
            <a:r>
              <a:rPr lang="nl-NL" sz="1800" dirty="0"/>
              <a:t>(6/6)</a:t>
            </a:r>
          </a:p>
        </p:txBody>
      </p:sp>
      <p:sp>
        <p:nvSpPr>
          <p:cNvPr id="3" name="Tijdelijke aanduiding voor dianummer 2">
            <a:extLst>
              <a:ext uri="{FF2B5EF4-FFF2-40B4-BE49-F238E27FC236}">
                <a16:creationId xmlns:a16="http://schemas.microsoft.com/office/drawing/2014/main" id="{43536DC1-EFCC-64FD-2001-F1134D42B1F2}"/>
              </a:ext>
            </a:extLst>
          </p:cNvPr>
          <p:cNvSpPr>
            <a:spLocks noGrp="1"/>
          </p:cNvSpPr>
          <p:nvPr>
            <p:ph type="sldNum" sz="quarter" idx="10"/>
          </p:nvPr>
        </p:nvSpPr>
        <p:spPr>
          <a:xfrm>
            <a:off x="6553200" y="6356350"/>
            <a:ext cx="2133600" cy="365125"/>
          </a:xfrm>
        </p:spPr>
        <p:txBody>
          <a:bodyPr/>
          <a:lstStyle/>
          <a:p>
            <a:fld id="{64C2789A-5A3C-4BC4-A27B-7BBE2AADD18C}" type="slidenum">
              <a:rPr lang="nl-NL" smtClean="0"/>
              <a:pPr/>
              <a:t>55</a:t>
            </a:fld>
            <a:endParaRPr lang="nl-NL" dirty="0"/>
          </a:p>
        </p:txBody>
      </p:sp>
      <p:sp>
        <p:nvSpPr>
          <p:cNvPr id="4" name="Tijdelijke aanduiding voor inhoud 3">
            <a:extLst>
              <a:ext uri="{FF2B5EF4-FFF2-40B4-BE49-F238E27FC236}">
                <a16:creationId xmlns:a16="http://schemas.microsoft.com/office/drawing/2014/main" id="{D2B971F5-2EB4-785C-7F8B-A5AFC47AEA5C}"/>
              </a:ext>
            </a:extLst>
          </p:cNvPr>
          <p:cNvSpPr>
            <a:spLocks noGrp="1"/>
          </p:cNvSpPr>
          <p:nvPr>
            <p:ph idx="1"/>
          </p:nvPr>
        </p:nvSpPr>
        <p:spPr>
          <a:xfrm>
            <a:off x="457200" y="1780303"/>
            <a:ext cx="8229600" cy="4594383"/>
          </a:xfrm>
        </p:spPr>
        <p:txBody>
          <a:bodyPr tIns="0" bIns="0">
            <a:noAutofit/>
          </a:bodyPr>
          <a:lstStyle/>
          <a:p>
            <a:r>
              <a:rPr lang="nl-NL" sz="2200" dirty="0"/>
              <a:t>Hierin werd deelnemers gevraagd naar hun risicobereidheid en risicodraagvlak ten aanzien van hun pensioen bij PF Cargill.</a:t>
            </a:r>
          </a:p>
          <a:p>
            <a:r>
              <a:rPr lang="nl-NL" sz="2200" dirty="0"/>
              <a:t>Ruim 800 deelnemers (= ruim 20%) hebben meegedaan (= representatief)</a:t>
            </a:r>
          </a:p>
          <a:p>
            <a:r>
              <a:rPr lang="nl-NL" sz="2200" dirty="0"/>
              <a:t>Samenvatting uitkomsten:</a:t>
            </a:r>
          </a:p>
          <a:p>
            <a:pPr lvl="1"/>
            <a:r>
              <a:rPr lang="nl-NL" sz="2000" dirty="0"/>
              <a:t>Risicobereidheid:</a:t>
            </a:r>
          </a:p>
          <a:p>
            <a:pPr lvl="2"/>
            <a:r>
              <a:rPr lang="nl-NL" sz="1800" dirty="0"/>
              <a:t>Laagst bij gepensioneerden</a:t>
            </a:r>
            <a:r>
              <a:rPr lang="nl-NL" sz="1800"/>
              <a:t>, hoogst </a:t>
            </a:r>
            <a:r>
              <a:rPr lang="nl-NL" sz="1800" dirty="0"/>
              <a:t>bij gewezen deelnemers </a:t>
            </a:r>
          </a:p>
          <a:p>
            <a:pPr lvl="2"/>
            <a:r>
              <a:rPr lang="nl-NL" sz="1800" dirty="0"/>
              <a:t>Laagst bij 58-68 jarigen, hoogst bij 20-48 jarigen</a:t>
            </a:r>
          </a:p>
          <a:p>
            <a:pPr lvl="1"/>
            <a:r>
              <a:rPr lang="nl-NL" sz="2000" dirty="0"/>
              <a:t>Risicodraagvlak:</a:t>
            </a:r>
          </a:p>
          <a:p>
            <a:pPr lvl="2"/>
            <a:r>
              <a:rPr lang="nl-NL" sz="1800" dirty="0"/>
              <a:t>Hoogst onder gepensioneerden en laagst onder actieven</a:t>
            </a:r>
          </a:p>
          <a:p>
            <a:pPr lvl="2"/>
            <a:r>
              <a:rPr lang="nl-NL" sz="1800" dirty="0"/>
              <a:t>Hoogst bij 20-48 jarigen</a:t>
            </a:r>
          </a:p>
          <a:p>
            <a:r>
              <a:rPr lang="nl-NL" sz="2200" dirty="0"/>
              <a:t>Belangrijke input voor vormgeving nieuwe beleggingsbeleid</a:t>
            </a:r>
          </a:p>
        </p:txBody>
      </p:sp>
    </p:spTree>
    <p:extLst>
      <p:ext uri="{BB962C8B-B14F-4D97-AF65-F5344CB8AC3E}">
        <p14:creationId xmlns:p14="http://schemas.microsoft.com/office/powerpoint/2010/main" val="37931612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E9BD1B2-4752-4B73-815E-524B8F255019}"/>
              </a:ext>
            </a:extLst>
          </p:cNvPr>
          <p:cNvSpPr>
            <a:spLocks noGrp="1"/>
          </p:cNvSpPr>
          <p:nvPr>
            <p:ph idx="1"/>
          </p:nvPr>
        </p:nvSpPr>
        <p:spPr/>
        <p:txBody>
          <a:bodyPr/>
          <a:lstStyle/>
          <a:p>
            <a:pPr marL="0" indent="0">
              <a:buNone/>
            </a:pPr>
            <a:r>
              <a:rPr lang="nl-NL" b="1" dirty="0"/>
              <a:t>Contactgegevens</a:t>
            </a:r>
          </a:p>
          <a:p>
            <a:pPr marL="0" indent="0">
              <a:buNone/>
            </a:pPr>
            <a:endParaRPr lang="nl-NL" dirty="0"/>
          </a:p>
          <a:p>
            <a:r>
              <a:rPr lang="nl-NL" sz="2000" dirty="0"/>
              <a:t>Website: </a:t>
            </a:r>
            <a:r>
              <a:rPr lang="nl-NL" sz="2000" dirty="0">
                <a:hlinkClick r:id="rId4">
                  <a:extLst>
                    <a:ext uri="{A12FA001-AC4F-418D-AE19-62706E023703}">
                      <ahyp:hlinkClr xmlns:ahyp="http://schemas.microsoft.com/office/drawing/2018/hyperlinkcolor" val="tx"/>
                    </a:ext>
                  </a:extLst>
                </a:hlinkClick>
              </a:rPr>
              <a:t>www.cargillpensioen.nl</a:t>
            </a:r>
            <a:br>
              <a:rPr lang="nl-NL" sz="2000" dirty="0"/>
            </a:br>
            <a:endParaRPr lang="nl-NL" sz="2000" dirty="0"/>
          </a:p>
          <a:p>
            <a:r>
              <a:rPr lang="nl-NL" sz="2000" dirty="0"/>
              <a:t>Telefoonnummer:</a:t>
            </a:r>
            <a:br>
              <a:rPr lang="nl-NL" sz="2000" dirty="0"/>
            </a:br>
            <a:r>
              <a:rPr lang="nl-NL" sz="2000" dirty="0"/>
              <a:t>088 – 116 3019 </a:t>
            </a:r>
            <a:br>
              <a:rPr lang="nl-NL" sz="2000" dirty="0"/>
            </a:br>
            <a:r>
              <a:rPr lang="nl-NL" sz="2000" dirty="0"/>
              <a:t>(iedere werkdag bereikbaar tussen 8.30 en 17.00 uur)</a:t>
            </a:r>
          </a:p>
        </p:txBody>
      </p:sp>
      <p:sp>
        <p:nvSpPr>
          <p:cNvPr id="2" name="Slide Number Placeholder 1">
            <a:extLst>
              <a:ext uri="{FF2B5EF4-FFF2-40B4-BE49-F238E27FC236}">
                <a16:creationId xmlns:a16="http://schemas.microsoft.com/office/drawing/2014/main" id="{DA8C29AD-5FDD-4634-91FF-25F4DFA17366}"/>
              </a:ext>
            </a:extLst>
          </p:cNvPr>
          <p:cNvSpPr>
            <a:spLocks noGrp="1"/>
          </p:cNvSpPr>
          <p:nvPr>
            <p:ph type="sldNum" sz="quarter" idx="4"/>
          </p:nvPr>
        </p:nvSpPr>
        <p:spPr/>
        <p:txBody>
          <a:bodyPr/>
          <a:lstStyle/>
          <a:p>
            <a:fld id="{64C2789A-5A3C-4BC4-A27B-7BBE2AADD18C}" type="slidenum">
              <a:rPr lang="nl-NL" smtClean="0"/>
              <a:pPr/>
              <a:t>56</a:t>
            </a:fld>
            <a:endParaRPr lang="nl-NL" dirty="0"/>
          </a:p>
        </p:txBody>
      </p:sp>
    </p:spTree>
    <p:extLst>
      <p:ext uri="{BB962C8B-B14F-4D97-AF65-F5344CB8AC3E}">
        <p14:creationId xmlns:p14="http://schemas.microsoft.com/office/powerpoint/2010/main" val="3848656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7A3874-F960-44B9-958E-1035DC47800D}"/>
              </a:ext>
            </a:extLst>
          </p:cNvPr>
          <p:cNvSpPr>
            <a:spLocks noGrp="1"/>
          </p:cNvSpPr>
          <p:nvPr>
            <p:ph type="title"/>
          </p:nvPr>
        </p:nvSpPr>
        <p:spPr/>
        <p:txBody>
          <a:bodyPr/>
          <a:lstStyle/>
          <a:p>
            <a:pPr algn="ctr"/>
            <a:r>
              <a:rPr lang="nl-NL" dirty="0"/>
              <a:t>Kerncijfers</a:t>
            </a:r>
          </a:p>
        </p:txBody>
      </p:sp>
      <p:sp>
        <p:nvSpPr>
          <p:cNvPr id="2" name="Slide Number Placeholder 1">
            <a:extLst>
              <a:ext uri="{FF2B5EF4-FFF2-40B4-BE49-F238E27FC236}">
                <a16:creationId xmlns:a16="http://schemas.microsoft.com/office/drawing/2014/main" id="{DA8C29AD-5FDD-4634-91FF-25F4DFA17366}"/>
              </a:ext>
            </a:extLst>
          </p:cNvPr>
          <p:cNvSpPr>
            <a:spLocks noGrp="1"/>
          </p:cNvSpPr>
          <p:nvPr>
            <p:ph type="sldNum" sz="quarter" idx="4294967295"/>
          </p:nvPr>
        </p:nvSpPr>
        <p:spPr>
          <a:xfrm>
            <a:off x="7010400" y="6356350"/>
            <a:ext cx="2133600" cy="365125"/>
          </a:xfrm>
        </p:spPr>
        <p:txBody>
          <a:bodyPr/>
          <a:lstStyle/>
          <a:p>
            <a:fld id="{64C2789A-5A3C-4BC4-A27B-7BBE2AADD18C}" type="slidenum">
              <a:rPr lang="nl-NL" smtClean="0"/>
              <a:pPr/>
              <a:t>6</a:t>
            </a:fld>
            <a:endParaRPr lang="nl-NL" dirty="0"/>
          </a:p>
        </p:txBody>
      </p:sp>
    </p:spTree>
    <p:extLst>
      <p:ext uri="{BB962C8B-B14F-4D97-AF65-F5344CB8AC3E}">
        <p14:creationId xmlns:p14="http://schemas.microsoft.com/office/powerpoint/2010/main" val="2804291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9A0613-E56A-4F5B-B0A4-06380710A0EB}"/>
              </a:ext>
            </a:extLst>
          </p:cNvPr>
          <p:cNvSpPr>
            <a:spLocks noGrp="1"/>
          </p:cNvSpPr>
          <p:nvPr>
            <p:ph type="sldNum" sz="quarter" idx="10"/>
          </p:nvPr>
        </p:nvSpPr>
        <p:spPr/>
        <p:txBody>
          <a:bodyPr/>
          <a:lstStyle/>
          <a:p>
            <a:fld id="{64C2789A-5A3C-4BC4-A27B-7BBE2AADD18C}" type="slidenum">
              <a:rPr lang="nl-NL" smtClean="0"/>
              <a:pPr/>
              <a:t>7</a:t>
            </a:fld>
            <a:endParaRPr lang="nl-NL" dirty="0"/>
          </a:p>
        </p:txBody>
      </p:sp>
      <p:sp>
        <p:nvSpPr>
          <p:cNvPr id="25" name="Title 1">
            <a:extLst>
              <a:ext uri="{FF2B5EF4-FFF2-40B4-BE49-F238E27FC236}">
                <a16:creationId xmlns:a16="http://schemas.microsoft.com/office/drawing/2014/main" id="{FD17636D-3EE2-37F5-836D-FD2735C66A57}"/>
              </a:ext>
            </a:extLst>
          </p:cNvPr>
          <p:cNvSpPr>
            <a:spLocks noGrp="1"/>
          </p:cNvSpPr>
          <p:nvPr>
            <p:ph type="title"/>
          </p:nvPr>
        </p:nvSpPr>
        <p:spPr>
          <a:xfrm>
            <a:off x="457200" y="476672"/>
            <a:ext cx="8229600" cy="998984"/>
          </a:xfrm>
        </p:spPr>
        <p:txBody>
          <a:bodyPr>
            <a:normAutofit/>
          </a:bodyPr>
          <a:lstStyle/>
          <a:p>
            <a:r>
              <a:rPr lang="nl-NL" dirty="0"/>
              <a:t>Meerjarenoverzicht </a:t>
            </a:r>
            <a:r>
              <a:rPr lang="nl-NL" sz="1800" dirty="0"/>
              <a:t>(1/3)</a:t>
            </a:r>
          </a:p>
        </p:txBody>
      </p:sp>
      <p:graphicFrame>
        <p:nvGraphicFramePr>
          <p:cNvPr id="26" name="Content Placeholder 4">
            <a:extLst>
              <a:ext uri="{FF2B5EF4-FFF2-40B4-BE49-F238E27FC236}">
                <a16:creationId xmlns:a16="http://schemas.microsoft.com/office/drawing/2014/main" id="{FF1C7623-EDF3-F963-CF71-C7855F402A6B}"/>
              </a:ext>
            </a:extLst>
          </p:cNvPr>
          <p:cNvGraphicFramePr>
            <a:graphicFrameLocks noGrp="1"/>
          </p:cNvGraphicFramePr>
          <p:nvPr>
            <p:ph idx="1"/>
            <p:extLst>
              <p:ext uri="{D42A27DB-BD31-4B8C-83A1-F6EECF244321}">
                <p14:modId xmlns:p14="http://schemas.microsoft.com/office/powerpoint/2010/main" val="3615446144"/>
              </p:ext>
            </p:extLst>
          </p:nvPr>
        </p:nvGraphicFramePr>
        <p:xfrm>
          <a:off x="457200" y="1989138"/>
          <a:ext cx="8229598" cy="2654789"/>
        </p:xfrm>
        <a:graphic>
          <a:graphicData uri="http://schemas.openxmlformats.org/drawingml/2006/table">
            <a:tbl>
              <a:tblPr firstRow="1" bandRow="1">
                <a:tableStyleId>{5C22544A-7EE6-4342-B048-85BDC9FD1C3A}</a:tableStyleId>
              </a:tblPr>
              <a:tblGrid>
                <a:gridCol w="3301179">
                  <a:extLst>
                    <a:ext uri="{9D8B030D-6E8A-4147-A177-3AD203B41FA5}">
                      <a16:colId xmlns:a16="http://schemas.microsoft.com/office/drawing/2014/main" val="2687718486"/>
                    </a:ext>
                  </a:extLst>
                </a:gridCol>
                <a:gridCol w="1059368">
                  <a:extLst>
                    <a:ext uri="{9D8B030D-6E8A-4147-A177-3AD203B41FA5}">
                      <a16:colId xmlns:a16="http://schemas.microsoft.com/office/drawing/2014/main" val="567494602"/>
                    </a:ext>
                  </a:extLst>
                </a:gridCol>
                <a:gridCol w="1059368">
                  <a:extLst>
                    <a:ext uri="{9D8B030D-6E8A-4147-A177-3AD203B41FA5}">
                      <a16:colId xmlns:a16="http://schemas.microsoft.com/office/drawing/2014/main" val="3435253748"/>
                    </a:ext>
                  </a:extLst>
                </a:gridCol>
                <a:gridCol w="996985">
                  <a:extLst>
                    <a:ext uri="{9D8B030D-6E8A-4147-A177-3AD203B41FA5}">
                      <a16:colId xmlns:a16="http://schemas.microsoft.com/office/drawing/2014/main" val="2730244894"/>
                    </a:ext>
                  </a:extLst>
                </a:gridCol>
                <a:gridCol w="906349">
                  <a:extLst>
                    <a:ext uri="{9D8B030D-6E8A-4147-A177-3AD203B41FA5}">
                      <a16:colId xmlns:a16="http://schemas.microsoft.com/office/drawing/2014/main" val="2998693158"/>
                    </a:ext>
                  </a:extLst>
                </a:gridCol>
                <a:gridCol w="906349">
                  <a:extLst>
                    <a:ext uri="{9D8B030D-6E8A-4147-A177-3AD203B41FA5}">
                      <a16:colId xmlns:a16="http://schemas.microsoft.com/office/drawing/2014/main" val="227762311"/>
                    </a:ext>
                  </a:extLst>
                </a:gridCol>
              </a:tblGrid>
              <a:tr h="540908">
                <a:tc>
                  <a:txBody>
                    <a:bodyPr/>
                    <a:lstStyle/>
                    <a:p>
                      <a:endParaRPr lang="nl-NL" dirty="0"/>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solidFill>
                  </a:tcPr>
                </a:tc>
                <a:tc>
                  <a:txBody>
                    <a:bodyPr/>
                    <a:lstStyle/>
                    <a:p>
                      <a:pPr algn="r"/>
                      <a:r>
                        <a:rPr lang="nl-NL" dirty="0"/>
                        <a:t>2023</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solidFill>
                  </a:tcPr>
                </a:tc>
                <a:tc>
                  <a:txBody>
                    <a:bodyPr/>
                    <a:lstStyle/>
                    <a:p>
                      <a:pPr algn="r"/>
                      <a:r>
                        <a:rPr lang="nl-NL" dirty="0"/>
                        <a:t>2022</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solidFill>
                  </a:tcPr>
                </a:tc>
                <a:tc>
                  <a:txBody>
                    <a:bodyPr/>
                    <a:lstStyle/>
                    <a:p>
                      <a:pPr algn="r"/>
                      <a:r>
                        <a:rPr lang="nl-NL" dirty="0"/>
                        <a:t>2021 </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solidFill>
                  </a:tcPr>
                </a:tc>
                <a:tc>
                  <a:txBody>
                    <a:bodyPr/>
                    <a:lstStyle/>
                    <a:p>
                      <a:pPr algn="r"/>
                      <a:r>
                        <a:rPr lang="nl-NL" dirty="0"/>
                        <a:t>2020</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solidFill>
                  </a:tcPr>
                </a:tc>
                <a:tc>
                  <a:txBody>
                    <a:bodyPr/>
                    <a:lstStyle/>
                    <a:p>
                      <a:pPr algn="r"/>
                      <a:r>
                        <a:rPr lang="nl-NL" dirty="0"/>
                        <a:t>2019</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solidFill>
                  </a:tcPr>
                </a:tc>
                <a:extLst>
                  <a:ext uri="{0D108BD9-81ED-4DB2-BD59-A6C34878D82A}">
                    <a16:rowId xmlns:a16="http://schemas.microsoft.com/office/drawing/2014/main" val="3517768838"/>
                  </a:ext>
                </a:extLst>
              </a:tr>
              <a:tr h="538914">
                <a:tc>
                  <a:txBody>
                    <a:bodyPr/>
                    <a:lstStyle/>
                    <a:p>
                      <a:r>
                        <a:rPr lang="nl-NL" sz="1600" dirty="0"/>
                        <a:t>Actieve deelnemers</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982</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1.047</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1.118</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1.214</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1.292</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3731314"/>
                  </a:ext>
                </a:extLst>
              </a:tr>
              <a:tr h="495832">
                <a:tc>
                  <a:txBody>
                    <a:bodyPr/>
                    <a:lstStyle/>
                    <a:p>
                      <a:r>
                        <a:rPr lang="nl-NL" sz="1600" dirty="0"/>
                        <a:t>Gewezen deelnemers</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tc>
                  <a:txBody>
                    <a:bodyPr/>
                    <a:lstStyle/>
                    <a:p>
                      <a:pPr algn="r"/>
                      <a:r>
                        <a:rPr lang="nl-NL" sz="1600" dirty="0"/>
                        <a:t>1.731</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tc>
                  <a:txBody>
                    <a:bodyPr/>
                    <a:lstStyle/>
                    <a:p>
                      <a:pPr algn="r"/>
                      <a:r>
                        <a:rPr lang="nl-NL" sz="1600" dirty="0"/>
                        <a:t>1.806</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tc>
                  <a:txBody>
                    <a:bodyPr/>
                    <a:lstStyle/>
                    <a:p>
                      <a:pPr algn="r"/>
                      <a:r>
                        <a:rPr lang="nl-NL" sz="1600" dirty="0"/>
                        <a:t>1.820</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tc>
                  <a:txBody>
                    <a:bodyPr/>
                    <a:lstStyle/>
                    <a:p>
                      <a:pPr algn="r"/>
                      <a:r>
                        <a:rPr lang="nl-NL" sz="1600" dirty="0"/>
                        <a:t>1.884</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tc>
                  <a:txBody>
                    <a:bodyPr/>
                    <a:lstStyle/>
                    <a:p>
                      <a:pPr algn="r"/>
                      <a:r>
                        <a:rPr lang="nl-NL" sz="1600" dirty="0"/>
                        <a:t>1.878</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extLst>
                  <a:ext uri="{0D108BD9-81ED-4DB2-BD59-A6C34878D82A}">
                    <a16:rowId xmlns:a16="http://schemas.microsoft.com/office/drawing/2014/main" val="35783212"/>
                  </a:ext>
                </a:extLst>
              </a:tr>
              <a:tr h="548421">
                <a:tc>
                  <a:txBody>
                    <a:bodyPr/>
                    <a:lstStyle/>
                    <a:p>
                      <a:r>
                        <a:rPr lang="nl-NL" sz="1600" dirty="0"/>
                        <a:t>Pensioengerechtigden</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1.195</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1.148</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1.096</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1.047</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994</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2625444"/>
                  </a:ext>
                </a:extLst>
              </a:tr>
              <a:tr h="530714">
                <a:tc>
                  <a:txBody>
                    <a:bodyPr/>
                    <a:lstStyle/>
                    <a:p>
                      <a:pPr marL="0" algn="l" defTabSz="914400" rtl="0" eaLnBrk="1" latinLnBrk="0" hangingPunct="1"/>
                      <a:r>
                        <a:rPr lang="nl-NL" sz="1600" kern="1200" dirty="0">
                          <a:solidFill>
                            <a:schemeClr val="dk1"/>
                          </a:solidFill>
                          <a:latin typeface="+mn-lt"/>
                          <a:ea typeface="+mn-ea"/>
                          <a:cs typeface="+mn-cs"/>
                        </a:rPr>
                        <a:t>Totaal aantal deelnemers</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40000"/>
                      </a:srgbClr>
                    </a:solidFill>
                  </a:tcPr>
                </a:tc>
                <a:tc>
                  <a:txBody>
                    <a:bodyPr/>
                    <a:lstStyle/>
                    <a:p>
                      <a:pPr marL="0" algn="r" defTabSz="914400" rtl="0" eaLnBrk="1" latinLnBrk="0" hangingPunct="1"/>
                      <a:r>
                        <a:rPr lang="nl-NL" sz="1600" kern="1200" dirty="0">
                          <a:solidFill>
                            <a:schemeClr val="dk1"/>
                          </a:solidFill>
                          <a:latin typeface="+mn-lt"/>
                          <a:ea typeface="+mn-ea"/>
                          <a:cs typeface="+mn-cs"/>
                        </a:rPr>
                        <a:t>3.908</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40000"/>
                      </a:srgbClr>
                    </a:solidFill>
                  </a:tcPr>
                </a:tc>
                <a:tc>
                  <a:txBody>
                    <a:bodyPr/>
                    <a:lstStyle/>
                    <a:p>
                      <a:pPr marL="0" algn="r" defTabSz="914400" rtl="0" eaLnBrk="1" latinLnBrk="0" hangingPunct="1"/>
                      <a:r>
                        <a:rPr lang="nl-NL" sz="1600" kern="1200" dirty="0">
                          <a:solidFill>
                            <a:schemeClr val="dk1"/>
                          </a:solidFill>
                          <a:latin typeface="+mn-lt"/>
                          <a:ea typeface="+mn-ea"/>
                          <a:cs typeface="+mn-cs"/>
                        </a:rPr>
                        <a:t>4.001</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40000"/>
                      </a:srgbClr>
                    </a:solidFill>
                  </a:tcPr>
                </a:tc>
                <a:tc>
                  <a:txBody>
                    <a:bodyPr/>
                    <a:lstStyle/>
                    <a:p>
                      <a:pPr marL="0" algn="r" defTabSz="914400" rtl="0" eaLnBrk="1" latinLnBrk="0" hangingPunct="1"/>
                      <a:r>
                        <a:rPr lang="nl-NL" sz="1600" kern="1200" dirty="0">
                          <a:solidFill>
                            <a:schemeClr val="dk1"/>
                          </a:solidFill>
                          <a:latin typeface="+mn-lt"/>
                          <a:ea typeface="+mn-ea"/>
                          <a:cs typeface="+mn-cs"/>
                        </a:rPr>
                        <a:t>4.034</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40000"/>
                      </a:srgbClr>
                    </a:solidFill>
                  </a:tcPr>
                </a:tc>
                <a:tc>
                  <a:txBody>
                    <a:bodyPr/>
                    <a:lstStyle/>
                    <a:p>
                      <a:pPr marL="0" algn="r" defTabSz="914400" rtl="0" eaLnBrk="1" latinLnBrk="0" hangingPunct="1"/>
                      <a:r>
                        <a:rPr lang="nl-NL" sz="1600" kern="1200" dirty="0">
                          <a:solidFill>
                            <a:schemeClr val="dk1"/>
                          </a:solidFill>
                          <a:latin typeface="+mn-lt"/>
                          <a:ea typeface="+mn-ea"/>
                          <a:cs typeface="+mn-cs"/>
                        </a:rPr>
                        <a:t>4.145</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40000"/>
                      </a:srgbClr>
                    </a:solidFill>
                  </a:tcPr>
                </a:tc>
                <a:tc>
                  <a:txBody>
                    <a:bodyPr/>
                    <a:lstStyle/>
                    <a:p>
                      <a:pPr marL="0" algn="r" defTabSz="914400" rtl="0" eaLnBrk="1" latinLnBrk="0" hangingPunct="1"/>
                      <a:r>
                        <a:rPr lang="nl-NL" sz="1600" kern="1200" dirty="0">
                          <a:solidFill>
                            <a:schemeClr val="dk1"/>
                          </a:solidFill>
                          <a:latin typeface="+mn-lt"/>
                          <a:ea typeface="+mn-ea"/>
                          <a:cs typeface="+mn-cs"/>
                        </a:rPr>
                        <a:t>4.164</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40000"/>
                      </a:srgbClr>
                    </a:solidFill>
                  </a:tcPr>
                </a:tc>
                <a:extLst>
                  <a:ext uri="{0D108BD9-81ED-4DB2-BD59-A6C34878D82A}">
                    <a16:rowId xmlns:a16="http://schemas.microsoft.com/office/drawing/2014/main" val="1395931989"/>
                  </a:ext>
                </a:extLst>
              </a:tr>
            </a:tbl>
          </a:graphicData>
        </a:graphic>
      </p:graphicFrame>
    </p:spTree>
    <p:extLst>
      <p:ext uri="{BB962C8B-B14F-4D97-AF65-F5344CB8AC3E}">
        <p14:creationId xmlns:p14="http://schemas.microsoft.com/office/powerpoint/2010/main" val="4261128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7EC90-D982-45D1-9B6C-8760D3EBE396}"/>
              </a:ext>
            </a:extLst>
          </p:cNvPr>
          <p:cNvSpPr>
            <a:spLocks noGrp="1"/>
          </p:cNvSpPr>
          <p:nvPr>
            <p:ph type="title"/>
          </p:nvPr>
        </p:nvSpPr>
        <p:spPr/>
        <p:txBody>
          <a:bodyPr>
            <a:normAutofit/>
          </a:bodyPr>
          <a:lstStyle/>
          <a:p>
            <a:r>
              <a:rPr lang="nl-NL" dirty="0"/>
              <a:t>Meerjarenoverzicht </a:t>
            </a:r>
            <a:r>
              <a:rPr lang="nl-NL" sz="1800" dirty="0"/>
              <a:t>(2/3)</a:t>
            </a:r>
          </a:p>
        </p:txBody>
      </p:sp>
      <p:sp>
        <p:nvSpPr>
          <p:cNvPr id="3" name="Slide Number Placeholder 2">
            <a:extLst>
              <a:ext uri="{FF2B5EF4-FFF2-40B4-BE49-F238E27FC236}">
                <a16:creationId xmlns:a16="http://schemas.microsoft.com/office/drawing/2014/main" id="{779A0613-E56A-4F5B-B0A4-06380710A0EB}"/>
              </a:ext>
            </a:extLst>
          </p:cNvPr>
          <p:cNvSpPr>
            <a:spLocks noGrp="1"/>
          </p:cNvSpPr>
          <p:nvPr>
            <p:ph type="sldNum" sz="quarter" idx="10"/>
          </p:nvPr>
        </p:nvSpPr>
        <p:spPr/>
        <p:txBody>
          <a:bodyPr/>
          <a:lstStyle/>
          <a:p>
            <a:fld id="{64C2789A-5A3C-4BC4-A27B-7BBE2AADD18C}" type="slidenum">
              <a:rPr lang="nl-NL" smtClean="0"/>
              <a:pPr/>
              <a:t>8</a:t>
            </a:fld>
            <a:endParaRPr lang="nl-NL" dirty="0"/>
          </a:p>
        </p:txBody>
      </p:sp>
      <p:graphicFrame>
        <p:nvGraphicFramePr>
          <p:cNvPr id="16" name="Content Placeholder 4">
            <a:extLst>
              <a:ext uri="{FF2B5EF4-FFF2-40B4-BE49-F238E27FC236}">
                <a16:creationId xmlns:a16="http://schemas.microsoft.com/office/drawing/2014/main" id="{94201350-611A-F64D-3B85-0FDA576DCBC4}"/>
              </a:ext>
            </a:extLst>
          </p:cNvPr>
          <p:cNvGraphicFramePr>
            <a:graphicFrameLocks/>
          </p:cNvGraphicFramePr>
          <p:nvPr>
            <p:extLst>
              <p:ext uri="{D42A27DB-BD31-4B8C-83A1-F6EECF244321}">
                <p14:modId xmlns:p14="http://schemas.microsoft.com/office/powerpoint/2010/main" val="245520797"/>
              </p:ext>
            </p:extLst>
          </p:nvPr>
        </p:nvGraphicFramePr>
        <p:xfrm>
          <a:off x="452028" y="2060848"/>
          <a:ext cx="8234768" cy="3797373"/>
        </p:xfrm>
        <a:graphic>
          <a:graphicData uri="http://schemas.openxmlformats.org/drawingml/2006/table">
            <a:tbl>
              <a:tblPr firstRow="1" bandRow="1">
                <a:tableStyleId>{5C22544A-7EE6-4342-B048-85BDC9FD1C3A}</a:tableStyleId>
              </a:tblPr>
              <a:tblGrid>
                <a:gridCol w="2674640">
                  <a:extLst>
                    <a:ext uri="{9D8B030D-6E8A-4147-A177-3AD203B41FA5}">
                      <a16:colId xmlns:a16="http://schemas.microsoft.com/office/drawing/2014/main" val="2687718486"/>
                    </a:ext>
                  </a:extLst>
                </a:gridCol>
                <a:gridCol w="1224136">
                  <a:extLst>
                    <a:ext uri="{9D8B030D-6E8A-4147-A177-3AD203B41FA5}">
                      <a16:colId xmlns:a16="http://schemas.microsoft.com/office/drawing/2014/main" val="2730150018"/>
                    </a:ext>
                  </a:extLst>
                </a:gridCol>
                <a:gridCol w="1114582">
                  <a:extLst>
                    <a:ext uri="{9D8B030D-6E8A-4147-A177-3AD203B41FA5}">
                      <a16:colId xmlns:a16="http://schemas.microsoft.com/office/drawing/2014/main" val="626165612"/>
                    </a:ext>
                  </a:extLst>
                </a:gridCol>
                <a:gridCol w="1143565">
                  <a:extLst>
                    <a:ext uri="{9D8B030D-6E8A-4147-A177-3AD203B41FA5}">
                      <a16:colId xmlns:a16="http://schemas.microsoft.com/office/drawing/2014/main" val="2730244894"/>
                    </a:ext>
                  </a:extLst>
                </a:gridCol>
                <a:gridCol w="1059393">
                  <a:extLst>
                    <a:ext uri="{9D8B030D-6E8A-4147-A177-3AD203B41FA5}">
                      <a16:colId xmlns:a16="http://schemas.microsoft.com/office/drawing/2014/main" val="2998693158"/>
                    </a:ext>
                  </a:extLst>
                </a:gridCol>
                <a:gridCol w="1018452">
                  <a:extLst>
                    <a:ext uri="{9D8B030D-6E8A-4147-A177-3AD203B41FA5}">
                      <a16:colId xmlns:a16="http://schemas.microsoft.com/office/drawing/2014/main" val="227762311"/>
                    </a:ext>
                  </a:extLst>
                </a:gridCol>
              </a:tblGrid>
              <a:tr h="648072">
                <a:tc>
                  <a:txBody>
                    <a:bodyPr/>
                    <a:lstStyle/>
                    <a:p>
                      <a:pPr algn="ctr"/>
                      <a:endParaRPr lang="nl-NL" sz="1800" dirty="0"/>
                    </a:p>
                  </a:txBody>
                  <a:tcPr anchor="b">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solidFill>
                  </a:tcPr>
                </a:tc>
                <a:tc>
                  <a:txBody>
                    <a:bodyPr/>
                    <a:lstStyle/>
                    <a:p>
                      <a:pPr algn="ctr"/>
                      <a:r>
                        <a:rPr lang="nl-NL" sz="1800" dirty="0"/>
                        <a:t>2023</a:t>
                      </a:r>
                    </a:p>
                  </a:txBody>
                  <a:tcPr anchor="b">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solidFill>
                  </a:tcPr>
                </a:tc>
                <a:tc>
                  <a:txBody>
                    <a:bodyPr/>
                    <a:lstStyle/>
                    <a:p>
                      <a:pPr algn="ctr"/>
                      <a:r>
                        <a:rPr lang="nl-NL" sz="1800" dirty="0"/>
                        <a:t>2022</a:t>
                      </a:r>
                    </a:p>
                  </a:txBody>
                  <a:tcPr anchor="b">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solidFill>
                  </a:tcPr>
                </a:tc>
                <a:tc>
                  <a:txBody>
                    <a:bodyPr/>
                    <a:lstStyle/>
                    <a:p>
                      <a:pPr algn="ctr"/>
                      <a:r>
                        <a:rPr lang="nl-NL" sz="1800" dirty="0"/>
                        <a:t>2021 </a:t>
                      </a:r>
                    </a:p>
                  </a:txBody>
                  <a:tcPr anchor="b">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solidFill>
                  </a:tcPr>
                </a:tc>
                <a:tc>
                  <a:txBody>
                    <a:bodyPr/>
                    <a:lstStyle/>
                    <a:p>
                      <a:pPr algn="ctr"/>
                      <a:r>
                        <a:rPr lang="nl-NL" sz="1800" dirty="0"/>
                        <a:t>2020</a:t>
                      </a:r>
                    </a:p>
                  </a:txBody>
                  <a:tcPr anchor="b">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solidFill>
                  </a:tcPr>
                </a:tc>
                <a:tc>
                  <a:txBody>
                    <a:bodyPr/>
                    <a:lstStyle/>
                    <a:p>
                      <a:pPr algn="ctr"/>
                      <a:r>
                        <a:rPr lang="nl-NL" sz="1800" dirty="0"/>
                        <a:t>2019</a:t>
                      </a:r>
                    </a:p>
                  </a:txBody>
                  <a:tcPr anchor="b">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solidFill>
                  </a:tcPr>
                </a:tc>
                <a:extLst>
                  <a:ext uri="{0D108BD9-81ED-4DB2-BD59-A6C34878D82A}">
                    <a16:rowId xmlns:a16="http://schemas.microsoft.com/office/drawing/2014/main" val="3517768838"/>
                  </a:ext>
                </a:extLst>
              </a:tr>
              <a:tr h="451831">
                <a:tc>
                  <a:txBody>
                    <a:bodyPr/>
                    <a:lstStyle/>
                    <a:p>
                      <a:r>
                        <a:rPr lang="nl-NL" sz="1600" dirty="0"/>
                        <a:t>Belegd vermogen </a:t>
                      </a:r>
                    </a:p>
                  </a:txBody>
                  <a:tcPr anchor="b">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1.094.000</a:t>
                      </a:r>
                    </a:p>
                  </a:txBody>
                  <a:tcPr anchor="b">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1.009.905</a:t>
                      </a:r>
                    </a:p>
                  </a:txBody>
                  <a:tcPr anchor="b">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kern="1200" dirty="0">
                          <a:solidFill>
                            <a:schemeClr val="dk1"/>
                          </a:solidFill>
                          <a:effectLst/>
                          <a:latin typeface="+mn-lt"/>
                          <a:ea typeface="+mn-ea"/>
                          <a:cs typeface="+mn-cs"/>
                        </a:rPr>
                        <a:t>1.431.079</a:t>
                      </a:r>
                      <a:endParaRPr lang="nl-NL" sz="1600" dirty="0"/>
                    </a:p>
                  </a:txBody>
                  <a:tcPr anchor="b">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1.472.535</a:t>
                      </a:r>
                    </a:p>
                  </a:txBody>
                  <a:tcPr anchor="b">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1.282.927</a:t>
                      </a:r>
                    </a:p>
                  </a:txBody>
                  <a:tcPr anchor="b">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3902721"/>
                  </a:ext>
                </a:extLst>
              </a:tr>
              <a:tr h="397738">
                <a:tc>
                  <a:txBody>
                    <a:bodyPr/>
                    <a:lstStyle/>
                    <a:p>
                      <a:r>
                        <a:rPr lang="nl-NL" sz="1600" dirty="0"/>
                        <a:t>Beleggingsrendement - totaal</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8000"/>
                      </a:srgbClr>
                    </a:solidFill>
                  </a:tcPr>
                </a:tc>
                <a:tc>
                  <a:txBody>
                    <a:bodyPr/>
                    <a:lstStyle/>
                    <a:p>
                      <a:pPr algn="r"/>
                      <a:r>
                        <a:rPr lang="nl-NL" sz="1600" dirty="0"/>
                        <a:t>9,52%</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8000"/>
                      </a:srgbClr>
                    </a:solidFill>
                  </a:tcPr>
                </a:tc>
                <a:tc>
                  <a:txBody>
                    <a:bodyPr/>
                    <a:lstStyle/>
                    <a:p>
                      <a:pPr algn="r"/>
                      <a:r>
                        <a:rPr lang="nl-NL" sz="1600" dirty="0"/>
                        <a:t>-23,64%</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8000"/>
                      </a:srgbClr>
                    </a:solidFill>
                  </a:tcPr>
                </a:tc>
                <a:tc>
                  <a:txBody>
                    <a:bodyPr/>
                    <a:lstStyle/>
                    <a:p>
                      <a:pPr marL="0" indent="0" algn="r">
                        <a:buFontTx/>
                        <a:buNone/>
                      </a:pPr>
                      <a:r>
                        <a:rPr lang="nl-NL" sz="1600" kern="1200" dirty="0">
                          <a:solidFill>
                            <a:schemeClr val="dk1"/>
                          </a:solidFill>
                          <a:effectLst/>
                          <a:latin typeface="+mn-lt"/>
                          <a:ea typeface="+mn-ea"/>
                          <a:cs typeface="+mn-cs"/>
                        </a:rPr>
                        <a:t>-0,07%</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8000"/>
                      </a:srgbClr>
                    </a:solidFill>
                  </a:tcPr>
                </a:tc>
                <a:tc>
                  <a:txBody>
                    <a:bodyPr/>
                    <a:lstStyle/>
                    <a:p>
                      <a:pPr algn="r"/>
                      <a:r>
                        <a:rPr lang="nl-NL" sz="1600" dirty="0"/>
                        <a:t>11,73%</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8000"/>
                      </a:srgbClr>
                    </a:solidFill>
                  </a:tcPr>
                </a:tc>
                <a:tc>
                  <a:txBody>
                    <a:bodyPr/>
                    <a:lstStyle/>
                    <a:p>
                      <a:pPr algn="r"/>
                      <a:r>
                        <a:rPr lang="nl-NL" sz="1600" dirty="0"/>
                        <a:t>17,88%</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8000"/>
                      </a:srgbClr>
                    </a:solidFill>
                  </a:tcPr>
                </a:tc>
                <a:extLst>
                  <a:ext uri="{0D108BD9-81ED-4DB2-BD59-A6C34878D82A}">
                    <a16:rowId xmlns:a16="http://schemas.microsoft.com/office/drawing/2014/main" val="1796657150"/>
                  </a:ext>
                </a:extLst>
              </a:tr>
              <a:tr h="341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t>Matchingportefeuille</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600" dirty="0"/>
                        <a:t>7,47%</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600" dirty="0"/>
                        <a:t>-29.94%</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600" kern="1200" dirty="0">
                          <a:solidFill>
                            <a:schemeClr val="dk1"/>
                          </a:solidFill>
                          <a:effectLst/>
                          <a:latin typeface="+mn-lt"/>
                          <a:ea typeface="+mn-ea"/>
                          <a:cs typeface="+mn-cs"/>
                        </a:rPr>
                        <a:t>-7,37%</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600" dirty="0"/>
                        <a:t>14,50%</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600" dirty="0"/>
                        <a:t>16,34%</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1123371"/>
                  </a:ext>
                </a:extLst>
              </a:tr>
              <a:tr h="341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600" dirty="0"/>
                        <a:t>Returnportefeuille</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8000"/>
                      </a:srgb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600" dirty="0"/>
                        <a:t>13,55%</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8000"/>
                      </a:srgb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600" dirty="0"/>
                        <a:t>-12.60%</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8000"/>
                      </a:srgb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600" kern="1200" dirty="0">
                          <a:solidFill>
                            <a:schemeClr val="dk1"/>
                          </a:solidFill>
                          <a:effectLst/>
                          <a:latin typeface="+mn-lt"/>
                          <a:ea typeface="+mn-ea"/>
                          <a:cs typeface="+mn-cs"/>
                        </a:rPr>
                        <a:t>11,95%</a:t>
                      </a:r>
                      <a:endParaRPr lang="nl-NL" sz="1600" dirty="0"/>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8000"/>
                      </a:srgb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600" dirty="0"/>
                        <a:t>6,03%</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8000"/>
                      </a:srgb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l-NL" sz="1600" dirty="0"/>
                        <a:t>20,36%</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8000"/>
                      </a:srgbClr>
                    </a:solidFill>
                  </a:tcPr>
                </a:tc>
                <a:extLst>
                  <a:ext uri="{0D108BD9-81ED-4DB2-BD59-A6C34878D82A}">
                    <a16:rowId xmlns:a16="http://schemas.microsoft.com/office/drawing/2014/main" val="474782877"/>
                  </a:ext>
                </a:extLst>
              </a:tr>
              <a:tr h="403969">
                <a:tc>
                  <a:txBody>
                    <a:bodyPr/>
                    <a:lstStyle/>
                    <a:p>
                      <a:r>
                        <a:rPr lang="nl-NL" sz="1600" dirty="0"/>
                        <a:t>Premie inkomsten </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20.345</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31.440</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kern="1200" dirty="0">
                          <a:solidFill>
                            <a:schemeClr val="dk1"/>
                          </a:solidFill>
                          <a:effectLst/>
                          <a:latin typeface="+mn-lt"/>
                          <a:ea typeface="+mn-ea"/>
                          <a:cs typeface="+mn-cs"/>
                        </a:rPr>
                        <a:t>38.100</a:t>
                      </a:r>
                      <a:endParaRPr lang="nl-NL" sz="1600" dirty="0"/>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41.864</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38.488</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839082"/>
                  </a:ext>
                </a:extLst>
              </a:tr>
              <a:tr h="403969">
                <a:tc>
                  <a:txBody>
                    <a:bodyPr/>
                    <a:lstStyle/>
                    <a:p>
                      <a:r>
                        <a:rPr lang="nl-NL" sz="1600" dirty="0"/>
                        <a:t>Pensioenuitkeringen </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tc>
                  <a:txBody>
                    <a:bodyPr/>
                    <a:lstStyle/>
                    <a:p>
                      <a:pPr algn="r"/>
                      <a:r>
                        <a:rPr lang="nl-NL" sz="1600" dirty="0"/>
                        <a:t>27.674</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tc>
                  <a:txBody>
                    <a:bodyPr/>
                    <a:lstStyle/>
                    <a:p>
                      <a:pPr algn="r"/>
                      <a:r>
                        <a:rPr lang="nl-NL" sz="1600" dirty="0"/>
                        <a:t>25.115</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tc>
                  <a:txBody>
                    <a:bodyPr/>
                    <a:lstStyle/>
                    <a:p>
                      <a:pPr algn="r"/>
                      <a:r>
                        <a:rPr lang="nl-NL" sz="1600" dirty="0"/>
                        <a:t>22.610</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tc>
                  <a:txBody>
                    <a:bodyPr/>
                    <a:lstStyle/>
                    <a:p>
                      <a:pPr algn="r"/>
                      <a:r>
                        <a:rPr lang="nl-NL" sz="1600" dirty="0"/>
                        <a:t>20.678</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tc>
                  <a:txBody>
                    <a:bodyPr/>
                    <a:lstStyle/>
                    <a:p>
                      <a:pPr algn="r"/>
                      <a:r>
                        <a:rPr lang="nl-NL" sz="1600" dirty="0"/>
                        <a:t>19.051</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extLst>
                  <a:ext uri="{0D108BD9-81ED-4DB2-BD59-A6C34878D82A}">
                    <a16:rowId xmlns:a16="http://schemas.microsoft.com/office/drawing/2014/main" val="1759228943"/>
                  </a:ext>
                </a:extLst>
              </a:tr>
              <a:tr h="403969">
                <a:tc>
                  <a:txBody>
                    <a:bodyPr/>
                    <a:lstStyle/>
                    <a:p>
                      <a:r>
                        <a:rPr lang="nl-NL" sz="1600" dirty="0"/>
                        <a:t>Actuele dekkingsgraad</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117,6%</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118,0%</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kern="1200" dirty="0">
                          <a:solidFill>
                            <a:schemeClr val="dk1"/>
                          </a:solidFill>
                          <a:effectLst/>
                          <a:latin typeface="+mn-lt"/>
                          <a:ea typeface="+mn-ea"/>
                          <a:cs typeface="+mn-cs"/>
                        </a:rPr>
                        <a:t>107,8%</a:t>
                      </a:r>
                      <a:endParaRPr lang="nl-NL" sz="1600" dirty="0"/>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99,1%</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98,6%</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125343"/>
                  </a:ext>
                </a:extLst>
              </a:tr>
              <a:tr h="403969">
                <a:tc>
                  <a:txBody>
                    <a:bodyPr/>
                    <a:lstStyle/>
                    <a:p>
                      <a:r>
                        <a:rPr lang="nl-NL" sz="1600" dirty="0"/>
                        <a:t>Beleidsdekkingsgraad</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tc>
                  <a:txBody>
                    <a:bodyPr/>
                    <a:lstStyle/>
                    <a:p>
                      <a:pPr algn="r"/>
                      <a:r>
                        <a:rPr lang="nl-NL" sz="1600" dirty="0"/>
                        <a:t>120,1%</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tc>
                  <a:txBody>
                    <a:bodyPr/>
                    <a:lstStyle/>
                    <a:p>
                      <a:pPr algn="r"/>
                      <a:r>
                        <a:rPr lang="nl-NL" sz="1600" dirty="0"/>
                        <a:t>113,7%</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tc>
                  <a:txBody>
                    <a:bodyPr/>
                    <a:lstStyle/>
                    <a:p>
                      <a:pPr algn="r"/>
                      <a:r>
                        <a:rPr lang="nl-NL" sz="1600" dirty="0"/>
                        <a:t>103,8%</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tc>
                  <a:txBody>
                    <a:bodyPr/>
                    <a:lstStyle/>
                    <a:p>
                      <a:pPr algn="r"/>
                      <a:r>
                        <a:rPr lang="nl-NL" sz="1600" dirty="0"/>
                        <a:t>94,2%</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tc>
                  <a:txBody>
                    <a:bodyPr/>
                    <a:lstStyle/>
                    <a:p>
                      <a:pPr algn="r"/>
                      <a:r>
                        <a:rPr lang="nl-NL" sz="1600" dirty="0"/>
                        <a:t>96,3%</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extLst>
                  <a:ext uri="{0D108BD9-81ED-4DB2-BD59-A6C34878D82A}">
                    <a16:rowId xmlns:a16="http://schemas.microsoft.com/office/drawing/2014/main" val="1529159312"/>
                  </a:ext>
                </a:extLst>
              </a:tr>
            </a:tbl>
          </a:graphicData>
        </a:graphic>
      </p:graphicFrame>
    </p:spTree>
    <p:extLst>
      <p:ext uri="{BB962C8B-B14F-4D97-AF65-F5344CB8AC3E}">
        <p14:creationId xmlns:p14="http://schemas.microsoft.com/office/powerpoint/2010/main" val="204986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7EC90-D982-45D1-9B6C-8760D3EBE396}"/>
              </a:ext>
            </a:extLst>
          </p:cNvPr>
          <p:cNvSpPr>
            <a:spLocks noGrp="1"/>
          </p:cNvSpPr>
          <p:nvPr>
            <p:ph type="title"/>
          </p:nvPr>
        </p:nvSpPr>
        <p:spPr/>
        <p:txBody>
          <a:bodyPr>
            <a:normAutofit/>
          </a:bodyPr>
          <a:lstStyle/>
          <a:p>
            <a:r>
              <a:rPr lang="nl-NL" dirty="0"/>
              <a:t>Meerjarenoverzicht </a:t>
            </a:r>
            <a:r>
              <a:rPr lang="nl-NL" sz="1800" dirty="0"/>
              <a:t>(3/3)</a:t>
            </a:r>
          </a:p>
        </p:txBody>
      </p:sp>
      <p:sp>
        <p:nvSpPr>
          <p:cNvPr id="3" name="Slide Number Placeholder 2">
            <a:extLst>
              <a:ext uri="{FF2B5EF4-FFF2-40B4-BE49-F238E27FC236}">
                <a16:creationId xmlns:a16="http://schemas.microsoft.com/office/drawing/2014/main" id="{779A0613-E56A-4F5B-B0A4-06380710A0EB}"/>
              </a:ext>
            </a:extLst>
          </p:cNvPr>
          <p:cNvSpPr>
            <a:spLocks noGrp="1"/>
          </p:cNvSpPr>
          <p:nvPr>
            <p:ph type="sldNum" sz="quarter" idx="10"/>
          </p:nvPr>
        </p:nvSpPr>
        <p:spPr/>
        <p:txBody>
          <a:bodyPr/>
          <a:lstStyle/>
          <a:p>
            <a:fld id="{64C2789A-5A3C-4BC4-A27B-7BBE2AADD18C}" type="slidenum">
              <a:rPr lang="nl-NL" smtClean="0"/>
              <a:pPr/>
              <a:t>9</a:t>
            </a:fld>
            <a:endParaRPr lang="nl-NL" dirty="0"/>
          </a:p>
        </p:txBody>
      </p:sp>
      <p:sp>
        <p:nvSpPr>
          <p:cNvPr id="6" name="Content Placeholder 4">
            <a:extLst>
              <a:ext uri="{FF2B5EF4-FFF2-40B4-BE49-F238E27FC236}">
                <a16:creationId xmlns:a16="http://schemas.microsoft.com/office/drawing/2014/main" id="{6AA83935-4225-4BE4-B8DA-3C710B6A1436}"/>
              </a:ext>
            </a:extLst>
          </p:cNvPr>
          <p:cNvSpPr txBox="1">
            <a:spLocks/>
          </p:cNvSpPr>
          <p:nvPr/>
        </p:nvSpPr>
        <p:spPr>
          <a:xfrm>
            <a:off x="6553200" y="5958407"/>
            <a:ext cx="3672408" cy="998985"/>
          </a:xfrm>
          <a:prstGeom prst="rect">
            <a:avLst/>
          </a:prstGeom>
          <a:solidFill>
            <a:schemeClr val="bg1">
              <a:alpha val="0"/>
            </a:schemeClr>
          </a:solidFill>
          <a:ln>
            <a:noFill/>
          </a:ln>
        </p:spPr>
        <p:txBody>
          <a:bodyPr vert="horz" lIns="180000" tIns="360000" rIns="180000" bIns="360000" rtlCol="0">
            <a:normAutofit/>
          </a:bodyPr>
          <a:lstStyle>
            <a:lvl1pPr marL="342900" indent="-342900" algn="l" defTabSz="914400" rtl="0" eaLnBrk="1" latinLnBrk="0" hangingPunct="1">
              <a:spcBef>
                <a:spcPct val="20000"/>
              </a:spcBef>
              <a:buClr>
                <a:srgbClr val="009B3E"/>
              </a:buClr>
              <a:buFont typeface="Arial" panose="020B0604020202020204" pitchFamily="34" charset="0"/>
              <a:buChar char="•"/>
              <a:defRPr sz="2400" kern="1200">
                <a:solidFill>
                  <a:schemeClr val="tx1"/>
                </a:solidFill>
                <a:latin typeface="+mj-lt"/>
                <a:ea typeface="Verdana" panose="020B0604030504040204" pitchFamily="34" charset="0"/>
                <a:cs typeface="Arial" panose="020B0604020202020204" pitchFamily="34" charset="0"/>
              </a:defRPr>
            </a:lvl1pPr>
            <a:lvl2pPr marL="742950" indent="-285750" algn="l" defTabSz="914400" rtl="0" eaLnBrk="1" latinLnBrk="0" hangingPunct="1">
              <a:spcBef>
                <a:spcPct val="20000"/>
              </a:spcBef>
              <a:buClr>
                <a:srgbClr val="488455"/>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864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864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864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1000" dirty="0"/>
              <a:t>Bedragen x € 1.000</a:t>
            </a:r>
          </a:p>
          <a:p>
            <a:endParaRPr lang="nl-NL" sz="1600" dirty="0"/>
          </a:p>
          <a:p>
            <a:pPr marL="0" indent="0">
              <a:buFont typeface="Arial" panose="020B0604020202020204" pitchFamily="34" charset="0"/>
              <a:buNone/>
            </a:pPr>
            <a:endParaRPr lang="nl-NL" sz="1600" dirty="0"/>
          </a:p>
          <a:p>
            <a:endParaRPr lang="nl-NL" sz="1600" dirty="0"/>
          </a:p>
        </p:txBody>
      </p:sp>
      <p:graphicFrame>
        <p:nvGraphicFramePr>
          <p:cNvPr id="8" name="Content Placeholder 4">
            <a:extLst>
              <a:ext uri="{FF2B5EF4-FFF2-40B4-BE49-F238E27FC236}">
                <a16:creationId xmlns:a16="http://schemas.microsoft.com/office/drawing/2014/main" id="{74C65272-B1D3-DE4F-E38E-3E73D7E06C12}"/>
              </a:ext>
            </a:extLst>
          </p:cNvPr>
          <p:cNvGraphicFramePr>
            <a:graphicFrameLocks noGrp="1"/>
          </p:cNvGraphicFramePr>
          <p:nvPr>
            <p:ph idx="1"/>
            <p:extLst>
              <p:ext uri="{D42A27DB-BD31-4B8C-83A1-F6EECF244321}">
                <p14:modId xmlns:p14="http://schemas.microsoft.com/office/powerpoint/2010/main" val="1145228027"/>
              </p:ext>
            </p:extLst>
          </p:nvPr>
        </p:nvGraphicFramePr>
        <p:xfrm>
          <a:off x="457200" y="2050188"/>
          <a:ext cx="8229596" cy="2998921"/>
        </p:xfrm>
        <a:graphic>
          <a:graphicData uri="http://schemas.openxmlformats.org/drawingml/2006/table">
            <a:tbl>
              <a:tblPr firstRow="1" bandRow="1">
                <a:tableStyleId>{5C22544A-7EE6-4342-B048-85BDC9FD1C3A}</a:tableStyleId>
              </a:tblPr>
              <a:tblGrid>
                <a:gridCol w="2684980">
                  <a:extLst>
                    <a:ext uri="{9D8B030D-6E8A-4147-A177-3AD203B41FA5}">
                      <a16:colId xmlns:a16="http://schemas.microsoft.com/office/drawing/2014/main" val="2687718486"/>
                    </a:ext>
                  </a:extLst>
                </a:gridCol>
                <a:gridCol w="1224136">
                  <a:extLst>
                    <a:ext uri="{9D8B030D-6E8A-4147-A177-3AD203B41FA5}">
                      <a16:colId xmlns:a16="http://schemas.microsoft.com/office/drawing/2014/main" val="2730150018"/>
                    </a:ext>
                  </a:extLst>
                </a:gridCol>
                <a:gridCol w="1080120">
                  <a:extLst>
                    <a:ext uri="{9D8B030D-6E8A-4147-A177-3AD203B41FA5}">
                      <a16:colId xmlns:a16="http://schemas.microsoft.com/office/drawing/2014/main" val="626165612"/>
                    </a:ext>
                  </a:extLst>
                </a:gridCol>
                <a:gridCol w="1152128">
                  <a:extLst>
                    <a:ext uri="{9D8B030D-6E8A-4147-A177-3AD203B41FA5}">
                      <a16:colId xmlns:a16="http://schemas.microsoft.com/office/drawing/2014/main" val="2730244894"/>
                    </a:ext>
                  </a:extLst>
                </a:gridCol>
                <a:gridCol w="1069780">
                  <a:extLst>
                    <a:ext uri="{9D8B030D-6E8A-4147-A177-3AD203B41FA5}">
                      <a16:colId xmlns:a16="http://schemas.microsoft.com/office/drawing/2014/main" val="2998693158"/>
                    </a:ext>
                  </a:extLst>
                </a:gridCol>
                <a:gridCol w="1018452">
                  <a:extLst>
                    <a:ext uri="{9D8B030D-6E8A-4147-A177-3AD203B41FA5}">
                      <a16:colId xmlns:a16="http://schemas.microsoft.com/office/drawing/2014/main" val="227762311"/>
                    </a:ext>
                  </a:extLst>
                </a:gridCol>
              </a:tblGrid>
              <a:tr h="637073">
                <a:tc>
                  <a:txBody>
                    <a:bodyPr/>
                    <a:lstStyle/>
                    <a:p>
                      <a:pPr algn="ctr"/>
                      <a:endParaRPr lang="nl-NL" sz="1800" dirty="0"/>
                    </a:p>
                  </a:txBody>
                  <a:tcPr anchor="b">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solidFill>
                  </a:tcPr>
                </a:tc>
                <a:tc>
                  <a:txBody>
                    <a:bodyPr/>
                    <a:lstStyle/>
                    <a:p>
                      <a:pPr algn="ctr"/>
                      <a:r>
                        <a:rPr lang="nl-NL" sz="1800" dirty="0"/>
                        <a:t>2023</a:t>
                      </a:r>
                    </a:p>
                  </a:txBody>
                  <a:tcPr anchor="b">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solidFill>
                  </a:tcPr>
                </a:tc>
                <a:tc>
                  <a:txBody>
                    <a:bodyPr/>
                    <a:lstStyle/>
                    <a:p>
                      <a:pPr algn="ctr"/>
                      <a:r>
                        <a:rPr lang="nl-NL" sz="1800" dirty="0"/>
                        <a:t>2022</a:t>
                      </a:r>
                    </a:p>
                  </a:txBody>
                  <a:tcPr anchor="b">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solidFill>
                  </a:tcPr>
                </a:tc>
                <a:tc>
                  <a:txBody>
                    <a:bodyPr/>
                    <a:lstStyle/>
                    <a:p>
                      <a:pPr algn="ctr"/>
                      <a:r>
                        <a:rPr lang="nl-NL" sz="1800" dirty="0"/>
                        <a:t>2021 </a:t>
                      </a:r>
                    </a:p>
                  </a:txBody>
                  <a:tcPr anchor="b">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solidFill>
                  </a:tcPr>
                </a:tc>
                <a:tc>
                  <a:txBody>
                    <a:bodyPr/>
                    <a:lstStyle/>
                    <a:p>
                      <a:pPr algn="ctr"/>
                      <a:r>
                        <a:rPr lang="nl-NL" sz="1800" dirty="0"/>
                        <a:t>2020</a:t>
                      </a:r>
                    </a:p>
                  </a:txBody>
                  <a:tcPr anchor="b">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solidFill>
                  </a:tcPr>
                </a:tc>
                <a:tc>
                  <a:txBody>
                    <a:bodyPr/>
                    <a:lstStyle/>
                    <a:p>
                      <a:pPr algn="ctr"/>
                      <a:r>
                        <a:rPr lang="nl-NL" sz="1800" dirty="0"/>
                        <a:t>2019</a:t>
                      </a:r>
                    </a:p>
                  </a:txBody>
                  <a:tcPr anchor="b">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solidFill>
                  </a:tcPr>
                </a:tc>
                <a:extLst>
                  <a:ext uri="{0D108BD9-81ED-4DB2-BD59-A6C34878D82A}">
                    <a16:rowId xmlns:a16="http://schemas.microsoft.com/office/drawing/2014/main" val="3517768838"/>
                  </a:ext>
                </a:extLst>
              </a:tr>
              <a:tr h="396115">
                <a:tc>
                  <a:txBody>
                    <a:bodyPr/>
                    <a:lstStyle/>
                    <a:p>
                      <a:r>
                        <a:rPr lang="nl-NL" sz="1600" dirty="0"/>
                        <a:t>Pensioenopbouwpercentage</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tc>
                  <a:txBody>
                    <a:bodyPr/>
                    <a:lstStyle/>
                    <a:p>
                      <a:pPr algn="r"/>
                      <a:r>
                        <a:rPr lang="nl-NL" sz="1600" dirty="0"/>
                        <a:t>1,365%</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tc>
                  <a:txBody>
                    <a:bodyPr/>
                    <a:lstStyle/>
                    <a:p>
                      <a:pPr algn="r"/>
                      <a:r>
                        <a:rPr lang="nl-NL" sz="1600" dirty="0"/>
                        <a:t>1,297%</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tc>
                  <a:txBody>
                    <a:bodyPr/>
                    <a:lstStyle/>
                    <a:p>
                      <a:pPr algn="r"/>
                      <a:r>
                        <a:rPr lang="nl-NL" sz="1600" kern="1200" dirty="0">
                          <a:solidFill>
                            <a:schemeClr val="dk1"/>
                          </a:solidFill>
                          <a:effectLst/>
                          <a:latin typeface="+mn-lt"/>
                          <a:ea typeface="+mn-ea"/>
                          <a:cs typeface="+mn-cs"/>
                        </a:rPr>
                        <a:t>1,469%</a:t>
                      </a:r>
                      <a:endParaRPr lang="nl-NL" sz="1600" dirty="0"/>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tc>
                  <a:txBody>
                    <a:bodyPr/>
                    <a:lstStyle/>
                    <a:p>
                      <a:pPr algn="r"/>
                      <a:r>
                        <a:rPr lang="nl-NL" sz="1600" dirty="0"/>
                        <a:t>1,641%</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tc>
                  <a:txBody>
                    <a:bodyPr/>
                    <a:lstStyle/>
                    <a:p>
                      <a:pPr algn="r"/>
                      <a:r>
                        <a:rPr lang="nl-NL" sz="1600" dirty="0"/>
                        <a:t>1,687%</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9B3E">
                        <a:alpha val="20000"/>
                      </a:srgbClr>
                    </a:solidFill>
                  </a:tcPr>
                </a:tc>
                <a:extLst>
                  <a:ext uri="{0D108BD9-81ED-4DB2-BD59-A6C34878D82A}">
                    <a16:rowId xmlns:a16="http://schemas.microsoft.com/office/drawing/2014/main" val="2107549993"/>
                  </a:ext>
                </a:extLst>
              </a:tr>
              <a:tr h="396115">
                <a:tc>
                  <a:txBody>
                    <a:bodyPr/>
                    <a:lstStyle/>
                    <a:p>
                      <a:r>
                        <a:rPr lang="nl-NL" sz="1600" kern="1200" dirty="0">
                          <a:solidFill>
                            <a:schemeClr val="dk1"/>
                          </a:solidFill>
                          <a:latin typeface="+mn-lt"/>
                          <a:ea typeface="+mn-ea"/>
                          <a:cs typeface="+mn-cs"/>
                        </a:rPr>
                        <a:t>Indexatie actieve deelnemers</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2%</a:t>
                      </a:r>
                      <a:endParaRPr lang="nl-NL" sz="1600" kern="1200" dirty="0">
                        <a:solidFill>
                          <a:schemeClr val="dk1"/>
                        </a:solidFill>
                        <a:latin typeface="+mn-lt"/>
                        <a:ea typeface="+mn-ea"/>
                        <a:cs typeface="+mn-cs"/>
                      </a:endParaRP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2%</a:t>
                      </a:r>
                      <a:endParaRPr lang="nl-NL" sz="1600" kern="1200" dirty="0">
                        <a:solidFill>
                          <a:schemeClr val="dk1"/>
                        </a:solidFill>
                        <a:latin typeface="+mn-lt"/>
                        <a:ea typeface="+mn-ea"/>
                        <a:cs typeface="+mn-cs"/>
                      </a:endParaRP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kern="1200" dirty="0">
                          <a:solidFill>
                            <a:schemeClr val="dk1"/>
                          </a:solidFill>
                          <a:effectLst/>
                          <a:latin typeface="+mn-lt"/>
                          <a:ea typeface="+mn-ea"/>
                          <a:cs typeface="+mn-cs"/>
                        </a:rPr>
                        <a:t>2%</a:t>
                      </a:r>
                      <a:endParaRPr lang="nl-NL" sz="1600" kern="1200" dirty="0">
                        <a:solidFill>
                          <a:schemeClr val="dk1"/>
                        </a:solidFill>
                        <a:latin typeface="+mn-lt"/>
                        <a:ea typeface="+mn-ea"/>
                        <a:cs typeface="+mn-cs"/>
                      </a:endParaRP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kern="1200" dirty="0">
                          <a:solidFill>
                            <a:schemeClr val="dk1"/>
                          </a:solidFill>
                          <a:latin typeface="+mn-lt"/>
                          <a:ea typeface="+mn-ea"/>
                          <a:cs typeface="+mn-cs"/>
                        </a:rPr>
                        <a:t>2%</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kern="1200" dirty="0">
                          <a:solidFill>
                            <a:schemeClr val="dk1"/>
                          </a:solidFill>
                          <a:latin typeface="+mn-lt"/>
                          <a:ea typeface="+mn-ea"/>
                          <a:cs typeface="+mn-cs"/>
                        </a:rPr>
                        <a:t>2%</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5309198"/>
                  </a:ext>
                </a:extLst>
              </a:tr>
              <a:tr h="396115">
                <a:tc>
                  <a:txBody>
                    <a:bodyPr/>
                    <a:lstStyle/>
                    <a:p>
                      <a:r>
                        <a:rPr lang="nl-NL" sz="1600" kern="1200" dirty="0">
                          <a:solidFill>
                            <a:schemeClr val="dk1"/>
                          </a:solidFill>
                          <a:effectLst/>
                          <a:latin typeface="+mn-lt"/>
                          <a:ea typeface="+mn-ea"/>
                          <a:cs typeface="+mn-cs"/>
                        </a:rPr>
                        <a:t>Indexatie inactieven</a:t>
                      </a:r>
                      <a:endParaRPr lang="nl-NL" sz="1600" dirty="0"/>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alpha val="20000"/>
                      </a:srgbClr>
                    </a:solidFill>
                  </a:tcPr>
                </a:tc>
                <a:tc>
                  <a:txBody>
                    <a:bodyPr/>
                    <a:lstStyle/>
                    <a:p>
                      <a:pPr algn="r"/>
                      <a:r>
                        <a:rPr lang="nl-NL" sz="1600" dirty="0"/>
                        <a:t>2,57%</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alpha val="20000"/>
                      </a:srgbClr>
                    </a:solidFill>
                  </a:tcPr>
                </a:tc>
                <a:tc>
                  <a:txBody>
                    <a:bodyPr/>
                    <a:lstStyle/>
                    <a:p>
                      <a:pPr algn="r"/>
                      <a:r>
                        <a:rPr lang="nl-NL" sz="1600" dirty="0"/>
                        <a:t>1,71%</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alpha val="20000"/>
                      </a:srgbClr>
                    </a:solidFill>
                  </a:tcPr>
                </a:tc>
                <a:tc>
                  <a:txBody>
                    <a:bodyPr/>
                    <a:lstStyle/>
                    <a:p>
                      <a:pPr algn="r"/>
                      <a:r>
                        <a:rPr lang="nl-NL" sz="1600" dirty="0"/>
                        <a:t>0%</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alpha val="20000"/>
                      </a:srgbClr>
                    </a:solidFill>
                  </a:tcPr>
                </a:tc>
                <a:tc>
                  <a:txBody>
                    <a:bodyPr/>
                    <a:lstStyle/>
                    <a:p>
                      <a:pPr algn="r"/>
                      <a:r>
                        <a:rPr lang="nl-NL" sz="1600" dirty="0"/>
                        <a:t>0%</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alpha val="20000"/>
                      </a:srgbClr>
                    </a:solidFill>
                  </a:tcPr>
                </a:tc>
                <a:tc>
                  <a:txBody>
                    <a:bodyPr/>
                    <a:lstStyle/>
                    <a:p>
                      <a:pPr algn="r"/>
                      <a:r>
                        <a:rPr lang="nl-NL" sz="1600" dirty="0"/>
                        <a:t>0%</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alpha val="20000"/>
                      </a:srgbClr>
                    </a:solidFill>
                  </a:tcPr>
                </a:tc>
                <a:extLst>
                  <a:ext uri="{0D108BD9-81ED-4DB2-BD59-A6C34878D82A}">
                    <a16:rowId xmlns:a16="http://schemas.microsoft.com/office/drawing/2014/main" val="3708210968"/>
                  </a:ext>
                </a:extLst>
              </a:tr>
              <a:tr h="569291">
                <a:tc>
                  <a:txBody>
                    <a:bodyPr/>
                    <a:lstStyle/>
                    <a:p>
                      <a:r>
                        <a:rPr lang="nl-NL" sz="1600" dirty="0"/>
                        <a:t>Indexatieachterstand inactieven Cargill</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12,14%</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nl-NL" sz="1600" dirty="0"/>
                        <a:t> </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nl-NL" sz="1600" dirty="0"/>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nl-NL" sz="1600" dirty="0"/>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nl-NL" sz="1600" dirty="0"/>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9881024"/>
                  </a:ext>
                </a:extLst>
              </a:tr>
              <a:tr h="594383">
                <a:tc>
                  <a:txBody>
                    <a:bodyPr/>
                    <a:lstStyle/>
                    <a:p>
                      <a:r>
                        <a:rPr lang="nl-NL" sz="1600" dirty="0"/>
                        <a:t>Indexatieachterstand inactieven </a:t>
                      </a:r>
                      <a:r>
                        <a:rPr lang="nl-NL" sz="1600" dirty="0" err="1"/>
                        <a:t>C‘star</a:t>
                      </a:r>
                      <a:r>
                        <a:rPr lang="nl-NL" sz="1600" dirty="0"/>
                        <a:t> </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alpha val="20000"/>
                      </a:srgbClr>
                    </a:solidFill>
                  </a:tcPr>
                </a:tc>
                <a:tc>
                  <a:txBody>
                    <a:bodyPr/>
                    <a:lstStyle/>
                    <a:p>
                      <a:pPr algn="r"/>
                      <a:r>
                        <a:rPr lang="nl-NL" sz="1600" dirty="0"/>
                        <a:t>18,53%</a:t>
                      </a:r>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alpha val="20000"/>
                      </a:srgbClr>
                    </a:solidFill>
                  </a:tcPr>
                </a:tc>
                <a:tc>
                  <a:txBody>
                    <a:bodyPr/>
                    <a:lstStyle/>
                    <a:p>
                      <a:pPr algn="r"/>
                      <a:endParaRPr lang="nl-NL" sz="1600" dirty="0"/>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alpha val="20000"/>
                      </a:srgbClr>
                    </a:solidFill>
                  </a:tcPr>
                </a:tc>
                <a:tc>
                  <a:txBody>
                    <a:bodyPr/>
                    <a:lstStyle/>
                    <a:p>
                      <a:pPr algn="r"/>
                      <a:endParaRPr lang="nl-NL" sz="1600" dirty="0"/>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alpha val="20000"/>
                      </a:srgbClr>
                    </a:solidFill>
                  </a:tcPr>
                </a:tc>
                <a:tc>
                  <a:txBody>
                    <a:bodyPr/>
                    <a:lstStyle/>
                    <a:p>
                      <a:pPr algn="r"/>
                      <a:endParaRPr lang="nl-NL" sz="1600" dirty="0"/>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alpha val="20000"/>
                      </a:srgbClr>
                    </a:solidFill>
                  </a:tcPr>
                </a:tc>
                <a:tc>
                  <a:txBody>
                    <a:bodyPr/>
                    <a:lstStyle/>
                    <a:p>
                      <a:pPr algn="r"/>
                      <a:endParaRPr lang="nl-NL" sz="1600" dirty="0"/>
                    </a:p>
                  </a:txBody>
                  <a:tcPr>
                    <a:lnL w="3175" cap="flat" cmpd="sng" algn="ctr">
                      <a:solidFill>
                        <a:srgbClr val="009B3E"/>
                      </a:solidFill>
                      <a:prstDash val="solid"/>
                      <a:round/>
                      <a:headEnd type="none" w="med" len="med"/>
                      <a:tailEnd type="none" w="med" len="med"/>
                    </a:lnL>
                    <a:lnR w="3175" cap="flat" cmpd="sng" algn="ctr">
                      <a:solidFill>
                        <a:srgbClr val="009B3E"/>
                      </a:solidFill>
                      <a:prstDash val="solid"/>
                      <a:round/>
                      <a:headEnd type="none" w="med" len="med"/>
                      <a:tailEnd type="none" w="med" len="med"/>
                    </a:lnR>
                    <a:lnT w="3175" cap="flat" cmpd="sng" algn="ctr">
                      <a:solidFill>
                        <a:srgbClr val="009B3E"/>
                      </a:solidFill>
                      <a:prstDash val="solid"/>
                      <a:round/>
                      <a:headEnd type="none" w="med" len="med"/>
                      <a:tailEnd type="none" w="med" len="med"/>
                    </a:lnT>
                    <a:lnB w="3175" cap="flat" cmpd="sng" algn="ctr">
                      <a:solidFill>
                        <a:srgbClr val="009B3E"/>
                      </a:solidFill>
                      <a:prstDash val="solid"/>
                      <a:round/>
                      <a:headEnd type="none" w="med" len="med"/>
                      <a:tailEnd type="none" w="med" len="med"/>
                    </a:lnB>
                    <a:lnTlToBr w="12700" cmpd="sng">
                      <a:noFill/>
                      <a:prstDash val="solid"/>
                    </a:lnTlToBr>
                    <a:lnBlToTr w="12700" cmpd="sng">
                      <a:noFill/>
                      <a:prstDash val="solid"/>
                    </a:lnBlToTr>
                    <a:solidFill>
                      <a:srgbClr val="008752">
                        <a:alpha val="20000"/>
                      </a:srgbClr>
                    </a:solidFill>
                  </a:tcPr>
                </a:tc>
                <a:extLst>
                  <a:ext uri="{0D108BD9-81ED-4DB2-BD59-A6C34878D82A}">
                    <a16:rowId xmlns:a16="http://schemas.microsoft.com/office/drawing/2014/main" val="2211471084"/>
                  </a:ext>
                </a:extLst>
              </a:tr>
            </a:tbl>
          </a:graphicData>
        </a:graphic>
      </p:graphicFrame>
    </p:spTree>
    <p:extLst>
      <p:ext uri="{BB962C8B-B14F-4D97-AF65-F5344CB8AC3E}">
        <p14:creationId xmlns:p14="http://schemas.microsoft.com/office/powerpoint/2010/main" val="80103075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rgill_template.potx" id="{F12654C0-5387-488E-B094-80ACF45A21F0}" vid="{8EFF749C-2722-4B59-8806-8544F90058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Cargill_template</Template>
  <TotalTime>3055</TotalTime>
  <Words>3532</Words>
  <Application>Microsoft Macintosh PowerPoint</Application>
  <PresentationFormat>Diavoorstelling (4:3)</PresentationFormat>
  <Paragraphs>542</Paragraphs>
  <Slides>56</Slides>
  <Notes>50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56</vt:i4>
      </vt:variant>
    </vt:vector>
  </HeadingPairs>
  <TitlesOfParts>
    <vt:vector size="61" baseType="lpstr">
      <vt:lpstr>Arial</vt:lpstr>
      <vt:lpstr>Calibri</vt:lpstr>
      <vt:lpstr>Meta Sans</vt:lpstr>
      <vt:lpstr>Verdana</vt:lpstr>
      <vt:lpstr>Kantoorthema</vt:lpstr>
      <vt:lpstr> Update 2024    </vt:lpstr>
      <vt:lpstr>Inhoud</vt:lpstr>
      <vt:lpstr>Pensioenfonds Cargill algemeen</vt:lpstr>
      <vt:lpstr>Over Pensioenfonds Cargill (1/2)</vt:lpstr>
      <vt:lpstr>Over Pensioenfonds Cargill (2/2)</vt:lpstr>
      <vt:lpstr>Kerncijfers</vt:lpstr>
      <vt:lpstr>Meerjarenoverzicht (1/3)</vt:lpstr>
      <vt:lpstr>Meerjarenoverzicht (2/3)</vt:lpstr>
      <vt:lpstr>Meerjarenoverzicht (3/3)</vt:lpstr>
      <vt:lpstr>Organisatie</vt:lpstr>
      <vt:lpstr>Bestuur</vt:lpstr>
      <vt:lpstr>Commissies/ Sleutelfunctiehouders (1/2)</vt:lpstr>
      <vt:lpstr>Commissies/ Sleutelfunctiehouders (2/2)</vt:lpstr>
      <vt:lpstr>Uitbestedingspartners en certificeerders</vt:lpstr>
      <vt:lpstr>Verantwoordingsorgaan</vt:lpstr>
      <vt:lpstr>Raad van Toezicht</vt:lpstr>
      <vt:lpstr>Belangrijke ontwikkelingen 2023 en 2024</vt:lpstr>
      <vt:lpstr>2023 (1/2)</vt:lpstr>
      <vt:lpstr>2023 (2/2)</vt:lpstr>
      <vt:lpstr>2024</vt:lpstr>
      <vt:lpstr>Financiële positie</vt:lpstr>
      <vt:lpstr>De dekkingsgraad (DG) (1/2)</vt:lpstr>
      <vt:lpstr>De dekkingsgraad (DG) (2/2)</vt:lpstr>
      <vt:lpstr>Dekkingsgraadontwikkeling</vt:lpstr>
      <vt:lpstr>Factoren die de dekkingsgraad beïnvloeden (1/2)</vt:lpstr>
      <vt:lpstr>Factoren die de dekkingsgraad beïnvloeden (2/2)</vt:lpstr>
      <vt:lpstr>De rente en de dekkingsgraad</vt:lpstr>
      <vt:lpstr>Gevoeligheidsanalyse dekkingsgraad (1/2)</vt:lpstr>
      <vt:lpstr>Gevoeligheidsanalyse dekkingsgraad (2/2)</vt:lpstr>
      <vt:lpstr>Verhoging/ verlaging van de pensioenen</vt:lpstr>
      <vt:lpstr>Verhoging/verlaging van pensioenen (1/4)</vt:lpstr>
      <vt:lpstr>Verhoging/verlaging van pensioenen (2/4)</vt:lpstr>
      <vt:lpstr>Verhoging/verlaging van pensioenen (3/4)</vt:lpstr>
      <vt:lpstr>Verhoging/verlaging van pensioenen (4/4)</vt:lpstr>
      <vt:lpstr>Beleggings-beleid</vt:lpstr>
      <vt:lpstr>Beleggingsbeleid (1/3)</vt:lpstr>
      <vt:lpstr>Beleggingsbeleid (2/3)</vt:lpstr>
      <vt:lpstr>Beleggingsbeleid (3/3)</vt:lpstr>
      <vt:lpstr>Maatschappelijk verantwoord beleggen</vt:lpstr>
      <vt:lpstr>Maatschappelijk verantwoord beleggen (1/2)</vt:lpstr>
      <vt:lpstr>Maatschappelijk verantwoord beleggen (2/2)</vt:lpstr>
      <vt:lpstr>Het nieuwe Pensioenstelsel</vt:lpstr>
      <vt:lpstr>Het nieuwe pensioenstelsel (1/7)</vt:lpstr>
      <vt:lpstr>Het nieuwe pensioenstelsel (2/7)</vt:lpstr>
      <vt:lpstr>Het nieuwe pensioenstelsel (3/7)</vt:lpstr>
      <vt:lpstr>Het nieuwe pensioenstelsel (4/7)</vt:lpstr>
      <vt:lpstr>Het nieuwe pensioenstelsel (5/7)</vt:lpstr>
      <vt:lpstr>Het nieuwe pensioenstelsel (6/7)</vt:lpstr>
      <vt:lpstr>Het nieuwe pensioenstelsel (7/7)</vt:lpstr>
      <vt:lpstr>Ontwikkelingen bij PF Cargill (1/6)</vt:lpstr>
      <vt:lpstr>Ontwikkelingen bij PF Cargill (2/6)</vt:lpstr>
      <vt:lpstr>Ontwikkelingen bij PF Cargill (3/6)</vt:lpstr>
      <vt:lpstr>Ontwikkelingen bij PF Cargill (4/6)</vt:lpstr>
      <vt:lpstr>Ontwikkelingen bij PF Cargill (5/6)</vt:lpstr>
      <vt:lpstr>Ontwikkelingen bij PF Cargill (6/6)</vt:lpstr>
      <vt:lpstr>PowerPoint-presentatie</vt:lpstr>
    </vt:vector>
  </TitlesOfParts>
  <Company>AZL N.V.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komt de titel</dc:title>
  <dc:creator>Margot Senden</dc:creator>
  <cp:lastModifiedBy>Bert van der Plas</cp:lastModifiedBy>
  <cp:revision>134</cp:revision>
  <cp:lastPrinted>2024-06-03T13:06:51Z</cp:lastPrinted>
  <dcterms:created xsi:type="dcterms:W3CDTF">2021-05-07T11:01:17Z</dcterms:created>
  <dcterms:modified xsi:type="dcterms:W3CDTF">2024-06-03T13:20:00Z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5f85cc5-3213-44ce-8600-290737b49573_Enabled">
    <vt:lpwstr>true</vt:lpwstr>
  </property>
  <property fmtid="{D5CDD505-2E9C-101B-9397-08002B2CF9AE}" pid="3" name="MSIP_Label_e5f85cc5-3213-44ce-8600-290737b49573_SetDate">
    <vt:lpwstr>2024-04-10T10:52:30Z</vt:lpwstr>
  </property>
  <property fmtid="{D5CDD505-2E9C-101B-9397-08002B2CF9AE}" pid="4" name="MSIP_Label_e5f85cc5-3213-44ce-8600-290737b49573_Method">
    <vt:lpwstr>Privileged</vt:lpwstr>
  </property>
  <property fmtid="{D5CDD505-2E9C-101B-9397-08002B2CF9AE}" pid="5" name="MSIP_Label_e5f85cc5-3213-44ce-8600-290737b49573_Name">
    <vt:lpwstr>Public</vt:lpwstr>
  </property>
  <property fmtid="{D5CDD505-2E9C-101B-9397-08002B2CF9AE}" pid="6" name="MSIP_Label_e5f85cc5-3213-44ce-8600-290737b49573_SiteId">
    <vt:lpwstr>fed95e69-8d73-43fe-affb-a7d85ede36fb</vt:lpwstr>
  </property>
  <property fmtid="{D5CDD505-2E9C-101B-9397-08002B2CF9AE}" pid="7" name="MSIP_Label_e5f85cc5-3213-44ce-8600-290737b49573_ActionId">
    <vt:lpwstr>35ea9c16-a353-4c90-9676-d7181d635870</vt:lpwstr>
  </property>
  <property fmtid="{D5CDD505-2E9C-101B-9397-08002B2CF9AE}" pid="8" name="MSIP_Label_e5f85cc5-3213-44ce-8600-290737b49573_ContentBits">
    <vt:lpwstr>0</vt:lpwstr>
  </property>
</Properties>
</file>